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74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6FC54C-A250-4CAC-99F1-54AC9AA72A7D}" type="datetimeFigureOut">
              <a:rPr lang="en-US" smtClean="0"/>
              <a:t>6/3/2014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554397-36AB-43D9-9A5A-C58AD35FB951}" type="slidenum">
              <a:rPr lang="en-US" smtClean="0"/>
              <a:t>‹#›</a:t>
            </a:fld>
            <a:endParaRPr lang="en-US"/>
          </a:p>
        </p:txBody>
      </p:sp>
    </p:spTree>
    <p:extLst>
      <p:ext uri="{BB962C8B-B14F-4D97-AF65-F5344CB8AC3E}">
        <p14:creationId xmlns:p14="http://schemas.microsoft.com/office/powerpoint/2010/main" val="1772476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Personalized Learning is also known as Competency-Based</a:t>
            </a:r>
            <a:r>
              <a:rPr lang="en-US" baseline="0" dirty="0" smtClean="0"/>
              <a:t> Strategies. The purpose of Personalized Learning (PL) is to provide a flexibility for students to be able to earn credits in a variety of formats. They can learn online, face-to-face, or a combination of both. The content in the program would be what students would normally be learning in a typical classroom setting. However, the program is tailored to the needs of each individual student. </a:t>
            </a:r>
            <a:endParaRPr lang="en-US" dirty="0"/>
          </a:p>
        </p:txBody>
      </p:sp>
      <p:sp>
        <p:nvSpPr>
          <p:cNvPr id="4" name="Slide Number Placeholder 3"/>
          <p:cNvSpPr>
            <a:spLocks noGrp="1"/>
          </p:cNvSpPr>
          <p:nvPr>
            <p:ph type="sldNum" sz="quarter" idx="10"/>
          </p:nvPr>
        </p:nvSpPr>
        <p:spPr/>
        <p:txBody>
          <a:bodyPr/>
          <a:lstStyle/>
          <a:p>
            <a:fld id="{03554397-36AB-43D9-9A5A-C58AD35FB951}" type="slidenum">
              <a:rPr lang="en-US" smtClean="0"/>
              <a:t>2</a:t>
            </a:fld>
            <a:endParaRPr lang="en-US"/>
          </a:p>
        </p:txBody>
      </p:sp>
    </p:spTree>
    <p:extLst>
      <p:ext uri="{BB962C8B-B14F-4D97-AF65-F5344CB8AC3E}">
        <p14:creationId xmlns:p14="http://schemas.microsoft.com/office/powerpoint/2010/main" val="3644421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several different types</a:t>
            </a:r>
            <a:r>
              <a:rPr lang="en-US" baseline="0" dirty="0" smtClean="0"/>
              <a:t> of PL’s including, but not limited to online/blending learning, dual enrollment (enrollment at more than one school), early college high schools (known as Parallel Enrollment Program or PEP in some schools in Baltimore County Public Schools, Project-Based/Community-Based Learning (students are able to explore real world problems and discover real world solutions to those problems), and Credit Recovery (increases the amount of graduates). As a result of a PL program, students are able to reach higher outcomes due to the individualized customization for them. </a:t>
            </a:r>
            <a:endParaRPr lang="en-US" dirty="0"/>
          </a:p>
        </p:txBody>
      </p:sp>
      <p:sp>
        <p:nvSpPr>
          <p:cNvPr id="4" name="Slide Number Placeholder 3"/>
          <p:cNvSpPr>
            <a:spLocks noGrp="1"/>
          </p:cNvSpPr>
          <p:nvPr>
            <p:ph type="sldNum" sz="quarter" idx="10"/>
          </p:nvPr>
        </p:nvSpPr>
        <p:spPr/>
        <p:txBody>
          <a:bodyPr/>
          <a:lstStyle/>
          <a:p>
            <a:fld id="{03554397-36AB-43D9-9A5A-C58AD35FB951}" type="slidenum">
              <a:rPr lang="en-US" smtClean="0"/>
              <a:t>3</a:t>
            </a:fld>
            <a:endParaRPr lang="en-US"/>
          </a:p>
        </p:txBody>
      </p:sp>
    </p:spTree>
    <p:extLst>
      <p:ext uri="{BB962C8B-B14F-4D97-AF65-F5344CB8AC3E}">
        <p14:creationId xmlns:p14="http://schemas.microsoft.com/office/powerpoint/2010/main" val="946133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biggest benefit for</a:t>
            </a:r>
            <a:r>
              <a:rPr lang="en-US" baseline="0" dirty="0" smtClean="0"/>
              <a:t> students being involved with PL is that they are able to save time and money if they are enrolled in college courses while still in the program. In addition, their interests are tailored to them because they are able to choose more courses that they are interested in rather than just taking courses that are required of them. </a:t>
            </a:r>
            <a:endParaRPr lang="en-US" dirty="0"/>
          </a:p>
        </p:txBody>
      </p:sp>
      <p:sp>
        <p:nvSpPr>
          <p:cNvPr id="4" name="Slide Number Placeholder 3"/>
          <p:cNvSpPr>
            <a:spLocks noGrp="1"/>
          </p:cNvSpPr>
          <p:nvPr>
            <p:ph type="sldNum" sz="quarter" idx="10"/>
          </p:nvPr>
        </p:nvSpPr>
        <p:spPr/>
        <p:txBody>
          <a:bodyPr/>
          <a:lstStyle/>
          <a:p>
            <a:fld id="{03554397-36AB-43D9-9A5A-C58AD35FB951}" type="slidenum">
              <a:rPr lang="en-US" smtClean="0"/>
              <a:t>4</a:t>
            </a:fld>
            <a:endParaRPr lang="en-US"/>
          </a:p>
        </p:txBody>
      </p:sp>
    </p:spTree>
    <p:extLst>
      <p:ext uri="{BB962C8B-B14F-4D97-AF65-F5344CB8AC3E}">
        <p14:creationId xmlns:p14="http://schemas.microsoft.com/office/powerpoint/2010/main" val="967782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have been many</a:t>
            </a:r>
            <a:r>
              <a:rPr lang="en-US" baseline="0" dirty="0" smtClean="0"/>
              <a:t> different states, districts, and alternative/credit recovery schools that have implemented personalized learning already. Some are listed on this slide. Each of these places have all had positive experiences with PL and would not change the results of the program for any reason. </a:t>
            </a:r>
            <a:endParaRPr lang="en-US" dirty="0"/>
          </a:p>
        </p:txBody>
      </p:sp>
      <p:sp>
        <p:nvSpPr>
          <p:cNvPr id="4" name="Slide Number Placeholder 3"/>
          <p:cNvSpPr>
            <a:spLocks noGrp="1"/>
          </p:cNvSpPr>
          <p:nvPr>
            <p:ph type="sldNum" sz="quarter" idx="10"/>
          </p:nvPr>
        </p:nvSpPr>
        <p:spPr/>
        <p:txBody>
          <a:bodyPr/>
          <a:lstStyle/>
          <a:p>
            <a:fld id="{03554397-36AB-43D9-9A5A-C58AD35FB951}" type="slidenum">
              <a:rPr lang="en-US" smtClean="0"/>
              <a:t>5</a:t>
            </a:fld>
            <a:endParaRPr lang="en-US"/>
          </a:p>
        </p:txBody>
      </p:sp>
    </p:spTree>
    <p:extLst>
      <p:ext uri="{BB962C8B-B14F-4D97-AF65-F5344CB8AC3E}">
        <p14:creationId xmlns:p14="http://schemas.microsoft.com/office/powerpoint/2010/main" val="1103462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Personalized Learning is</a:t>
            </a:r>
            <a:r>
              <a:rPr lang="en-US" baseline="0" dirty="0" smtClean="0"/>
              <a:t> more a tailored program for each student as an individual whereas curriculum is tailored to numerous students. I believe in this program and have been a part of some of the implementation of this program in Baltimore County Public Schools. At the school I currently teach at, there is an Advanced Path program that allows students to take credit recovery courses or to accelerate their high school program in order to take more college level courses to save time and money later down the road. </a:t>
            </a:r>
            <a:endParaRPr lang="en-US" dirty="0"/>
          </a:p>
        </p:txBody>
      </p:sp>
      <p:sp>
        <p:nvSpPr>
          <p:cNvPr id="4" name="Slide Number Placeholder 3"/>
          <p:cNvSpPr>
            <a:spLocks noGrp="1"/>
          </p:cNvSpPr>
          <p:nvPr>
            <p:ph type="sldNum" sz="quarter" idx="10"/>
          </p:nvPr>
        </p:nvSpPr>
        <p:spPr/>
        <p:txBody>
          <a:bodyPr/>
          <a:lstStyle/>
          <a:p>
            <a:fld id="{03554397-36AB-43D9-9A5A-C58AD35FB951}" type="slidenum">
              <a:rPr lang="en-US" smtClean="0"/>
              <a:t>6</a:t>
            </a:fld>
            <a:endParaRPr lang="en-US"/>
          </a:p>
        </p:txBody>
      </p:sp>
    </p:spTree>
    <p:extLst>
      <p:ext uri="{BB962C8B-B14F-4D97-AF65-F5344CB8AC3E}">
        <p14:creationId xmlns:p14="http://schemas.microsoft.com/office/powerpoint/2010/main" val="3514206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key that self-motivated students are enrolled</a:t>
            </a:r>
            <a:r>
              <a:rPr lang="en-US" baseline="0" dirty="0" smtClean="0"/>
              <a:t> in this program. If the student does not have the work ethic, then the PL environment is not for them because they can benefit more from a teacher motivating them and engaging them with classroom activities. </a:t>
            </a:r>
            <a:endParaRPr lang="en-US" dirty="0"/>
          </a:p>
        </p:txBody>
      </p:sp>
      <p:sp>
        <p:nvSpPr>
          <p:cNvPr id="4" name="Slide Number Placeholder 3"/>
          <p:cNvSpPr>
            <a:spLocks noGrp="1"/>
          </p:cNvSpPr>
          <p:nvPr>
            <p:ph type="sldNum" sz="quarter" idx="10"/>
          </p:nvPr>
        </p:nvSpPr>
        <p:spPr/>
        <p:txBody>
          <a:bodyPr/>
          <a:lstStyle/>
          <a:p>
            <a:fld id="{03554397-36AB-43D9-9A5A-C58AD35FB951}" type="slidenum">
              <a:rPr lang="en-US" smtClean="0"/>
              <a:t>7</a:t>
            </a:fld>
            <a:endParaRPr lang="en-US"/>
          </a:p>
        </p:txBody>
      </p:sp>
    </p:spTree>
    <p:extLst>
      <p:ext uri="{BB962C8B-B14F-4D97-AF65-F5344CB8AC3E}">
        <p14:creationId xmlns:p14="http://schemas.microsoft.com/office/powerpoint/2010/main" val="19327845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 teacher</a:t>
            </a:r>
            <a:r>
              <a:rPr lang="en-US" baseline="0" dirty="0" smtClean="0"/>
              <a:t> in a Personalized Learning environment, these are just the types of jobs you would be doing in order to help students be successful in the learning environment. </a:t>
            </a:r>
            <a:endParaRPr lang="en-US" dirty="0"/>
          </a:p>
        </p:txBody>
      </p:sp>
      <p:sp>
        <p:nvSpPr>
          <p:cNvPr id="4" name="Slide Number Placeholder 3"/>
          <p:cNvSpPr>
            <a:spLocks noGrp="1"/>
          </p:cNvSpPr>
          <p:nvPr>
            <p:ph type="sldNum" sz="quarter" idx="10"/>
          </p:nvPr>
        </p:nvSpPr>
        <p:spPr/>
        <p:txBody>
          <a:bodyPr/>
          <a:lstStyle/>
          <a:p>
            <a:fld id="{03554397-36AB-43D9-9A5A-C58AD35FB951}" type="slidenum">
              <a:rPr lang="en-US" smtClean="0"/>
              <a:t>9</a:t>
            </a:fld>
            <a:endParaRPr lang="en-US"/>
          </a:p>
        </p:txBody>
      </p:sp>
    </p:spTree>
    <p:extLst>
      <p:ext uri="{BB962C8B-B14F-4D97-AF65-F5344CB8AC3E}">
        <p14:creationId xmlns:p14="http://schemas.microsoft.com/office/powerpoint/2010/main" val="2939939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5728033-5794-4C91-997E-0FEB51C58149}"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79A72-8D71-465B-A5B6-6D9610AF695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728033-5794-4C91-997E-0FEB51C58149}"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79A72-8D71-465B-A5B6-6D9610AF695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728033-5794-4C91-997E-0FEB51C58149}"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79A72-8D71-465B-A5B6-6D9610AF695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728033-5794-4C91-997E-0FEB51C58149}"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79A72-8D71-465B-A5B6-6D9610AF695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728033-5794-4C91-997E-0FEB51C58149}"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79A72-8D71-465B-A5B6-6D9610AF695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5728033-5794-4C91-997E-0FEB51C58149}" type="datetimeFigureOut">
              <a:rPr lang="en-US" smtClean="0"/>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79A72-8D71-465B-A5B6-6D9610AF695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728033-5794-4C91-997E-0FEB51C58149}" type="datetimeFigureOut">
              <a:rPr lang="en-US" smtClean="0"/>
              <a:t>6/3/2014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D79A72-8D71-465B-A5B6-6D9610AF695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728033-5794-4C91-997E-0FEB51C58149}" type="datetimeFigureOut">
              <a:rPr lang="en-US" smtClean="0"/>
              <a:t>6/3/2014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D79A72-8D71-465B-A5B6-6D9610AF695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728033-5794-4C91-997E-0FEB51C58149}" type="datetimeFigureOut">
              <a:rPr lang="en-US" smtClean="0"/>
              <a:t>6/3/2014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D79A72-8D71-465B-A5B6-6D9610AF695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728033-5794-4C91-997E-0FEB51C58149}" type="datetimeFigureOut">
              <a:rPr lang="en-US" smtClean="0"/>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79A72-8D71-465B-A5B6-6D9610AF6957}"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5728033-5794-4C91-997E-0FEB51C58149}" type="datetimeFigureOut">
              <a:rPr lang="en-US" smtClean="0"/>
              <a:t>6/3/2014</a:t>
            </a:fld>
            <a:endParaRPr lang="en-US"/>
          </a:p>
        </p:txBody>
      </p:sp>
      <p:sp>
        <p:nvSpPr>
          <p:cNvPr id="9" name="Slide Number Placeholder 8"/>
          <p:cNvSpPr>
            <a:spLocks noGrp="1"/>
          </p:cNvSpPr>
          <p:nvPr>
            <p:ph type="sldNum" sz="quarter" idx="11"/>
          </p:nvPr>
        </p:nvSpPr>
        <p:spPr/>
        <p:txBody>
          <a:bodyPr/>
          <a:lstStyle/>
          <a:p>
            <a:fld id="{D8D79A72-8D71-465B-A5B6-6D9610AF6957}"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8D79A72-8D71-465B-A5B6-6D9610AF6957}"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C5728033-5794-4C91-997E-0FEB51C58149}" type="datetimeFigureOut">
              <a:rPr lang="en-US" smtClean="0"/>
              <a:t>6/3/2014</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dglossary.org/personalized-learning/" TargetMode="External"/><Relationship Id="rId2" Type="http://schemas.openxmlformats.org/officeDocument/2006/relationships/hyperlink" Target="http://www.ed.gov/oii-news/competency-based-learning-or-personalized-learnin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274" y="655637"/>
            <a:ext cx="7543800" cy="2593975"/>
          </a:xfrm>
        </p:spPr>
        <p:txBody>
          <a:bodyPr/>
          <a:lstStyle/>
          <a:p>
            <a:pPr algn="ctr"/>
            <a:r>
              <a:rPr lang="en-US" dirty="0" smtClean="0"/>
              <a:t>Personalized Learning </a:t>
            </a:r>
            <a:endParaRPr lang="en-US" dirty="0"/>
          </a:p>
        </p:txBody>
      </p:sp>
      <p:sp>
        <p:nvSpPr>
          <p:cNvPr id="3" name="Subtitle 2"/>
          <p:cNvSpPr>
            <a:spLocks noGrp="1"/>
          </p:cNvSpPr>
          <p:nvPr>
            <p:ph type="subTitle" idx="1"/>
          </p:nvPr>
        </p:nvSpPr>
        <p:spPr>
          <a:xfrm>
            <a:off x="2682240" y="4191000"/>
            <a:ext cx="6461760" cy="1828800"/>
          </a:xfrm>
        </p:spPr>
        <p:txBody>
          <a:bodyPr>
            <a:normAutofit fontScale="77500" lnSpcReduction="20000"/>
          </a:bodyPr>
          <a:lstStyle/>
          <a:p>
            <a:pPr algn="ctr"/>
            <a:r>
              <a:rPr lang="en-US" sz="2900" dirty="0" smtClean="0">
                <a:solidFill>
                  <a:schemeClr val="tx1"/>
                </a:solidFill>
              </a:rPr>
              <a:t>Brandon Myers</a:t>
            </a:r>
          </a:p>
          <a:p>
            <a:pPr algn="ctr"/>
            <a:r>
              <a:rPr lang="en-US" sz="2900" dirty="0" smtClean="0">
                <a:solidFill>
                  <a:schemeClr val="tx1"/>
                </a:solidFill>
              </a:rPr>
              <a:t>Math 684</a:t>
            </a:r>
          </a:p>
          <a:p>
            <a:pPr algn="ctr"/>
            <a:r>
              <a:rPr lang="en-US" sz="2900" dirty="0" smtClean="0">
                <a:solidFill>
                  <a:schemeClr val="tx1"/>
                </a:solidFill>
              </a:rPr>
              <a:t>Towson University </a:t>
            </a:r>
          </a:p>
          <a:p>
            <a:pPr algn="ctr"/>
            <a:r>
              <a:rPr lang="en-US" sz="2900" dirty="0" smtClean="0">
                <a:solidFill>
                  <a:schemeClr val="tx1"/>
                </a:solidFill>
              </a:rPr>
              <a:t>Professor John </a:t>
            </a:r>
            <a:r>
              <a:rPr lang="en-US" sz="2900" dirty="0" err="1" smtClean="0">
                <a:solidFill>
                  <a:schemeClr val="tx1"/>
                </a:solidFill>
              </a:rPr>
              <a:t>SanGiovanni</a:t>
            </a:r>
            <a:r>
              <a:rPr lang="en-US" sz="2900" dirty="0" smtClean="0">
                <a:solidFill>
                  <a:schemeClr val="tx1"/>
                </a:solidFill>
              </a:rPr>
              <a:t> </a:t>
            </a:r>
          </a:p>
          <a:p>
            <a:pPr algn="ctr"/>
            <a:r>
              <a:rPr lang="en-US" sz="2900" dirty="0" smtClean="0">
                <a:solidFill>
                  <a:schemeClr val="tx1"/>
                </a:solidFill>
              </a:rPr>
              <a:t>June 3</a:t>
            </a:r>
            <a:r>
              <a:rPr lang="en-US" sz="2900" baseline="30000" dirty="0" smtClean="0">
                <a:solidFill>
                  <a:schemeClr val="tx1"/>
                </a:solidFill>
              </a:rPr>
              <a:t>rd</a:t>
            </a:r>
            <a:r>
              <a:rPr lang="en-US" sz="2900" dirty="0" smtClean="0">
                <a:solidFill>
                  <a:schemeClr val="tx1"/>
                </a:solidFill>
              </a:rPr>
              <a:t>, 2014</a:t>
            </a:r>
          </a:p>
          <a:p>
            <a:pPr algn="ctr"/>
            <a:endParaRPr lang="en-US" dirty="0"/>
          </a:p>
        </p:txBody>
      </p:sp>
      <p:sp>
        <p:nvSpPr>
          <p:cNvPr id="4" name="AutoShape 2" descr="data:image/jpeg;base64,/9j/4AAQSkZJRgABAQAAAQABAAD/2wCEAAkGBxQTEhQUExQTFhQXFxgWFRgXGBsbGhcbGBkcHRcXGh4bHCghGBolIBYXIjEhJSktLy4uHCEzODMsNygtLisBCgoKDg0OGxAQGzImICYuLCwsLTQyLi0sLDQsLCwsLCwvNCwvLCwsLCwsLCwsLDUsLCwvLCwsLCwsLCwsLCwsLP/AABEIAMIBBAMBEQACEQEDEQH/xAAbAAEAAwEBAQEAAAAAAAAAAAAAAwQFAgYBB//EAEMQAAIBAgQEAwMJBgUDBQEAAAECAwARBBIhMQUTQVEGImEycYEHFCNCUpGh0fAVM0OSscEkU2KCk3Lh8TREVKLCFv/EABoBAQADAQEBAAAAAAAAAAAAAAABAgMEBQb/xAA1EQACAQIDBQUHBAMBAQAAAAAAAQIDERIhMQQTQVGRUmFxgcEFFCIyobHwQtHh8SMzQ2Ky/9oADAMBAAIRAxEAPwDymDgzyIlwud1XMdlzEC59Be9fXyeGLZ5CV3Y18RwEF1SMyRuWtkxACMVvYyqRoyixzKNVsfaFyMFXyvLNc1n5ftwfcXcM7L6k/DOAR4g2iTFZekzBBG3+21wD6M5G5U1WpXdP5mvDO/55LxJjTUtLkeL4Xh0w6z/4jzs0YTNHdWUuCWISzDyDQAddamNWpKbhllnx7u8OEVG+f0MCuozFAKAUAoBQCgLeG4XNJ7EUjf7T/U6VnKrCOrRZQk9EbeD8BY6T+Dl/6jaueW30I8TRUJvgbeE+Smc+3Ki+7WuaXtSC0RotlfFmxhfkmiHtzOfQAW/tWEvas+ES62WPFmph/kzwS7h297fnesZe0azLrZ4I0YPA+BX+Ap99ZPbKz/UXVGC4F6Lw5hV2gjHwrN16j1ZbBHkWF4TAP4Uf8oqm8nzJwokHDov8qP8AkX8qjHLmLI+/MIv8uP8AlH5Uxy5iyHzGP/Lj/lH5Uxy5iyOW4bEf4afyirKrNcSMEeRXl4FA38MfC9XW01FxKulFlKfwlA2wt8Aa1jttRFHQizNxPgaM+zb+ldEfaL4mb2Yx8X4HYbZvhr/S9dMPaEWYy2doxcV4XkGxB/X66V1x2qLMXSZk4nhUqbof1766I1YPiZuDRRdCNwR7xWqaehU5oQKAUBlRMAwLKGUEEqSQGHUXGov3FZO9sjc9EPECIq2kecKUMUUyL9FlYFryfXuoZBYbNcgZQK5fd23pbW7XHy8c/wCzTeJcb938nWO4ysvnkxM8kQt9AI+WW7RyOpykd21JF7AdIhRccoxSfO9/NLX7Eud82/Iz8XxJGwcMI/eJI7MLaAMXIsb/AOoVrGnJVZT4NfsUclgUTIrcqKA6RCxsoJPYC5/CobtmwbHD/CmLm9iF7dzoKwntdGGsjSNKb4HpuH/JXiG1lkRPQan9fCuOftSC+VXNY7K+LPS4D5LsKtuYzyH32H4VyT9p1XpkbLZoLU9HgPC2Ei9iBB6kX/7VyT2mrPWRqqcVojWjiVdFUD3C1Ytt6lzuoAoBQCgFAKAUAoBQCgFAKAUAoBQHEsKt7Sg+8VaMnHRkNJ6mfiOCRttdfdqPuNbw2ucdczKVCL0MPH+Fd/Krj00P3V209uXHIwls78Ty+N8LJc2up7HT9fdXoQ2p+JzSpIwsbwGVNbXH6+FdMNojIzdNozHQg2IIPrWyaehQx4pCrBhuCCPeDcVk1dWNjUl8RzsCCUsQQfKOp/VqxWzwTuX3kj63iSci11trsLbm52P4/wB9ae7wG8kS4OTFTxmFImdSAoyg2FiDvsdhVZKlTlibsSsUlZI3OF/JjipLGQrEPXU/9q5qntOlH5czSOzSep67hnyYYVLGQvIfXQfd1rhqe06svlyN47NBanqsDwPDwi0cMa/D86451qk/mZsoRWiNGsiwoBQCgFAKAUAoBQCgFAKAUAoBQCgFAKAUAoBQCgFARYjDK4syg/29x6VeE5Qd4srKKlqYeO4ERcxm4+yd/getdtLa08pnPOg18p5+XAJc3Wx67j8K71N2yZzuJ+RQws5CqpYnYAXNei2krsySb0PY8D+TfFTWaS0Kf6va+6uCt7RpQyjmzohs8nrke94N8nWEhsWUyt3bb7uleZV9oVZ6Ox0xoQierw+HRBZFVR6C1cTk3qbWJagCgFAKAUAoBQCgFAKAUAoBQCgFAKAUAoBQCgFAKAUAoBQCgFAKAgmwaMbsik9yKvGpOKsmVcIvVGdwLw1h8KoEUYv1Y6sfW9aVtoqVXeTIhTjHQ2KwLigFAZXHZMV9GmFVLuxzyPqsSgXvluCxJ0FvjWtJU83PpzM6jnko/wBGVwnxHM0EpeLnTRzth15IsshGz3J8i9zra3wrapQipKzsmr58DOFWWF3V2nbI44T4infh6YgorytIyELoAOYVuFvdyAPZGppUoQVZwvlb0EKsnTxcf5JuE8blnxMQBj5TQSM4GYEOkuQ+0gYEEWym1rtvYVFSlGEHzuvtctGblJcrFjj3FJufFhcNkEsitIzuCVjRbC+UEZmJNhrVaVOOF1J6LK3MVJyxKEdWdcLnxUTSjGGJokTOuIWyDS+ZXS5sQBe40tUTVOSW7vflqTFzV8enMk4V4mgncInMVmUvHzI2QSKN2jLAZhr0qKmzzgrv73t4iFWMnZFXDeNsK/KKmXLIwRXMThAxNgjNawY727EGry2Sor34d5C2iDtbiQ4bxgpxOLidHWPDqCGyNc5VYyFtLKNBlH1txe+ky2Z4IyTzf4v55EKv8Uk+H5/Rrft2G2HN2/xP7rynW65tfs6d6y3Uvi7tTTeRy79DOl8b4Ucz96RGXEhEbEJkNjc27n8K0WyVHbTPTMo68M+41/2pHzxACTIY+boNAl7XJ2FzWO7lhx8L2NMaxYTG8U8SnSfCwwPHHzubmZ1zAZFBHUeorehTg4SlJXtYyqykpKMeJDwnxDIk2IhxckDLDEsxmjBCgHQq4ubN1AFTUoxcYypp5u1mRCo02ptZZ3NLh/iaCUsBzUZUMuWSNkZkH11DDzL7qyns845+WTuXjVjIqxeN8KyFwZSvkC/Rtd2ckKiC3mfQ6CrvZKidvUj3iFrl3A+I4JEle7R8nWVZVZGjFrgsrC9iKpKhOLS1vpbO5aNWLTfLU54V4mgncRrzFZlzxiSNk5ij6yZgMw91KlCcFd/R3t4kQqxk7IqxeNsK2Qgy5Wfl5+U+RWvYKzWsCe3bXarvZKivp1IVeH4ibiXi3DwO6PzTy8oldI2ZIs2wdgLKdRVYbNOaTXHTPNkyrRi7MrY7jci4uaIMojTBGcHLmIbMRm0PmFhtV40oumpccVirqPG48LXPq+LI44Yml5z5olkMiQPkIbqbAhNtidNKj3aUpNRtra11cb6Kim/sWJfFcASJxzXMql40SNmkKjdyoFwvqaqtmm21ll35FnWjZPmST+KMOsMcwZnWU5Ygiszu3VQoF7ixv2qFs83JxtpqHWjhUuZV8M8ebE4jGL/CiMQjBQqwzKc4YNrcMpFiNLVetRVOEXxd7kU6jnKS4Kx6OuY2FAKAUAoBQCgFAeb8bfPGjWPCRs+cnmssiIyoLeVS5Fma5GYA2sfSunZt0pXqPw1ZhXx2tBFnwksiwZHwgwoQ5UQSLJdbXzXXqSTvr161XaMLndSxX42sWo3UbONvqVfB/BCmBSDFRLfNIWRsrjWRmU6EjqDVtoq3quUHy+xWjTtTwyXP7m3Fw2FShWKMGMERkKBkDe0F00BrFzk73eprhiuBkcf4dMMRFi8MqvJGjRvGzZeYjEHytsrAi+ula0pwwOnPJPO/IzqRliU4lSTA43FxYoT5YEki5cUOZXyt9t3UddrA2t7tbqdKnKOHOzu3oVw1JqWLK6yRW8O8Hl50LTYeVOQhGeTEmQZiuUiJAxAUjvbp2q1arHC1GSd+63UinB4k2tO/7FTC+HcSOFYbDmL6ZJ1d0zJoomZr3zZT5SDoa0lXpvaJTvk16FI0pqio2zv6l7EcHnOK4iBHePFwoqS5lyoUhZLML5tSegrNVYbunnnFvLxdy27ljnykvQrYLh+Lc8OD4YxrhmtITJGSbR5cwAb2dPf6W1q0p0lvLSvi0yfMRjN4Lq1v2NTw9wVlw+LixC5RNPO2pU3STQNoTbTvrWVaqnOMoPRL6F6dP4ZKXFv6lH5NYHZJMRKQzHJh0YbGPDjLmH/U2b7qvtjSahHx6ldmTacn4dC94o4EcTisHmiEkCc7nXIsMyjJcXBOo6XqlCtu6c7OzysWq08c43V1nc74z4VjOCnw+FjjiaQAiwsGZSGAY720t6XqKe0S3qnN3sJ0VgcYKxm8L4RKztJJhpY2WB0Qy4oysWcWKqMxUJ6kjW3w0qVIpWUk8+Ct+MpCDbu1bLnc6HApf2Xh4Gw6ySRlS8RkysLE3Mbq1hJrob21N6b6O/lJSsnx/dcid290otFSDw5ipsLjIXMqRyKnzdJ5VkdWU5jdlvZCQBbXT8buvThUhJWbWtlZFN1OUJRej0uaUOFxOJxOFkmw/wA3XDBySXVjIzrlsmUmyDe5t2rJyp04SUZXxfQ0SnOcW1axnJ4exP7LWDlfTCcOUzJ7POzXvmy+zrvWrrQ3+O+VvQoqUt1htnf1uceKeEY7ENikySujWOHKzKkQUAHKyXBd7gjzaXO4tU0KtGCi7255Xf8ARFWFSWJdM8jQxXB52xE0gjOV+HchfMn7258ntb677etZxqwUEr/qv5F3CTm3b9NjNxnDcaYcHhmwryYeOKMzossSmR1H7tiX9gEC9t++laRqUsU5qVm27ZPLvKOE8MYOOSWeha4pwzEPPFihhpdYTC8MWIWOSPK5KEOrBWUg7A6aVSnUgouniWt7tXTyLTjJyU7cLWuff2DNCmCmigBeF5XkgEuY/TCzFXkNiw0J9SberfQk5xk8nazty7kN3KKi0tL5X5+Jo+FsDOuKxs00XLExhKAMreyrAjQ7i4vcDW9rjWs684OnCMXe1y9KMlOTa1senrlNxQCgFAKAUAoBQCgFAKAUAoBQCgFAU5+JxpNFAxPMlDlBY2IQXa56b1dU5OLktEVckmo8y5VCxFi8MkiMkihkYWZSLgjsamMnF3RDSasxhcOkaKkaqiKLKqiwA9AKSk5O7CSSsiWoJIsVOI0d2vZFLGwJNlFzYDUnTYVMVd2RDdlcYTECRFdb5WUMLgg2IuLg6g+hpJYXZhO6uS1BIoBQCgFAKAUAoBQCgFAKAUAoBQCgFAKAUAoBQCgFAKAUAoDyXiGdU4ngGdlVRHiLsxAAuotqa66SboTS5o56jSqxb7zjxtxgGCMQTIVaeKOZo5QMqNfQut+WGItm99Ts1K03iXBtZflxXn8KwvirmUuKMEOODyusAEQVIcRzpYXc2sHdfIGuN9tbWrbDjlCyzz1Vk/JcjO+GMrvLLR3aI+EzOkuOjXMiDBtIE+cNNlax82Ynysb6gHtrtSok4wk8/i5WIhdOS7udyOTCsnDsLKJ8RzJ5cKHYyMbDzWC9tG+Nhe9WUk60o2VkpcCLNUou7u7FzHIcPNxGKOSXJ+z3mGaR2KyeYZlLEkH9dBVIWnGnKSXzW04ZFpfA5pP9N/ufMAjTy8OjeSbI+ADSBZGUubL7RBv13vf11NJtQjUaS+bLLxEbycE3+n9ikuMkGEETSyCEcSbDySZzmWEHYve6i+l6vhi6mJLPBe3eUxPBa+WK3kbfhllXiOIjileSFIEygyNIFObVQSTe3e5PTpasK13RjKSs7vhY2p5VGk8rI9pXEdIoBQCgFAKAUAoBQCgFAKAUAoBQCgFAKAUAoBQCgFAKAp4/hUE1jNDFKVvl5iK1r72zA22FXhUnD5W0VlCMvmVziHgmGRXRMPAqPYOqxqA9tswAs1rnepdWo2m5PLvIVOCVkkdQcIgSMxLDEsTe0gRcrX7i1j8ah1ZuWJt3JUIpWSyOcPwXDoLJBCoymPRFHkY3ZNvZJ1I61LqzerZCpxWiJW4dEUWMxRlEIKLkGVSvslRawI6W2quOV275k4Va1j7LgImZmaOMs6ctyVBLId0Y21XXY6UU5LJPvJcU+AiwESlGWOMFFyIQoBRPsKbeVdBoNKOcne71CilwKHFuC54Wjw5ihLPzHBiR0lv7YkUjXNpcix0GtaU6tpXnnw1zXgUnTurRy8tSv4d4A8Msk0rRF2RI1WGPlxxolyAoJJ1Jq1aspxUYrLXPNsrTpuLbf8HoK5zYUAoBQCgFAKAUAoBQCgFAKAUAoBQCgFAKAr4+QrGxBsQN6rN2i2Vk7I6w8t1W5FyoPv0Fz+NIvJEp5Ffi8n0TWOtwNO97nb0BrajZzKVX8ORU4dKWxDgs9lRSFzG2oF9CPxv1q81aJva1NGzWBQUAoCrhsVmeRdLIRYg73FQnmXlGyT5lqpKCgFAKAUAoBQCgFAKAUAoBQCgFAKAUAoBQCgFAKAUAoBQFPiz2ib3WrOq/hZWfylPHQ5o47ozeUXy3B2Gmm3f4W61GG8VcKlGoviZBcq2cQPcEk66bH0/V+mtlrO9jRbPTxXxFjh84OImUZdAL2vcG+tyTrqenauqS+BMvJfAmQxY5+ZiLsLIVAFwQATbqbA2HcanWoqpRgmTNQjFNk64nEFTZEzEXTzA309/ex+NY/FYi1PnkdticQP4S9frDpt16/hS7GGnzHDIyJpyRa5XWxANr+lj8KLVk1H8ETTqxiVsJjA7OLWym3v8AX8KpGeJtFVK5Zq5Y5aQAgEgE7Anf3d6E2Z1QgUAoBQCgFAKAUAoBQCgFAKAUAoBQCgFAKAUAoDP4xcqFCuQSCSntDKQRbsfU9qKTi7o0pWve5lNA9wf8XY3Js50PQbaDf76vvn2UbXj3HJjJQWXFG2qsTrrqOl7aVG/euEnJPVEvDEfmrm+cAXA87Eg2Rr79Li+vpp2b2+TiVqYcOViPiEZLYm194zpbT8LnU/07VG0f6kcu050Uc+KhExw0czxxqwc8xxF5coTRWlBCuc2gAuQCbjLr0bNiUW4q+mWfpwN6GJJuPdz9Ctwl4ghyzTmO8kLXl5yvcJZ43J8uXNayi18wI0qu1Tw5TWb7rNeJFaru2sS79LdS6HhIvzsRbS/mOmYka/rpXFjjzMVtkdbLoT4KeCM3EspFrWbMQOu1tNCPwqVOK4ie1Rkv4OoJ2ySsrKGzKdQbAFtQRa/fX+lKLV25EUHGUszj9oyiw5uG1630uN/vroxUzr3cOTOokaSWJ80bFLhypHXNawvp06fHSspWcrohtRi1bXQ2ywHUfr/zVjnAYdxpv6UBWwWLzgk2HmKj193eqRlcpGVy1Vy4oBQCgFAKAUAoBQCgFAKAUAoBQCgFAKAy+NYmNcgd2Qk5lKgnqFO23tirKlKayNad87IzJJ8Od55je1tGuNRr7Pdan3aZqpS7KOziYuuImynYjN7rW9o6htbW9dqe7zIu+yiBp8PqwxEuYZvqvvrc+z6fhrT3WZbFLTCiR8ZAzyZ5fK+QgLGdNDYG4Oa4sdulXqUJTglb7GFSk5wUT74oYNyFEyxo6SZczmMM+VTGcwGtrN5TbRifq2N6CtfK9rd/j+fuWpKyeXI54ZHMsRZZocodybymZVXKtgZCoJsQx2FgR76tOVK/xp6Lhb6GdZSlJYftYmbHTXNpYLBS99hYZhYk2AN1O/Zu2lFLZ7cTPd1eRdMOJ3DRjY6jrbUWtpr69++kXo8UytpkbYbElbMYjuSLb63C6ix7flU3oX0YWNZnySXDocroLoMpOXS2Ua/2rlbjc64xqNXvqcTSwOvkDg6HyLYm2g3Gn7youmWUakXn+fliC2HN7yTHMtte19x5d/LvUZFv8nJEuAxEUZuhkOf7WvUqDtfdQPjRNIrOM5LO2RCq3jQXAvOPZ6AgbW23Hu0rHgvE8zgvE9LXUdQoBQCgFAKAUAoBQCgFAKAUAoBQCgFAKAoY6QiWJQdGzX9npbuNfhVW8zWCWFsptxBhieVZQmYKDkB3UGxbmjK1ztl7d63wrDf8+xfdrd4uP53epBLiWScqZbqrA65L2IBK5RHdu9wRv/pNbWi6eK3Dv/f0+55SlNVsGLiuXS1vX7EazlrZcQdAptyxc3Ntyd+4PeuG75nr4bax+pIkwzK3zm4DDMOXuO225II/8Uv3kOOVsP1I/EchlMPKKtdHcJmCE6x5Wuw9kZrFbi+Yb2rsoWs2+7PqVgsN7k3C5G5GIFh+8kARcrcq6A5WNgG1N9joyjW1Z1+Hh1IaWJGbBg43w82blRC6h3doyAtxmzZAupGnm113rnhTc/hiszWpWVJqUnkvL7k+EVpE5glicC5d0nZgGvcNZR9QGwH1uulWqUp0/nVjJbRRkrxd15fmf0ODA2U2kUnIL3mY284YaBB5dRfve2lr1ldcyfeaXP6GxxjFExEQteS6EBDc+0L7dKmpL4fh1OGtO8fgef8AJBhUObMhnYct7Z3ktfMPtE3OrWvr+FVWuV/qUis7q+j1bK8WNmBJGa2WMeZHIJtGHY9iLt+PrUKUvzyKqpNfTn3XO34liAFuguS9wI3soGcA73OqKdQPaHemOZLq1MsufB9/7HMLqhOeMsqMjKQHFy4vmILHbL17ioyWq0EXbVZK31NQcVWwYq1jfp7relrG+9a7xam+9WpVmxueSG2dRntY3AIIvqAemu+x/CrndozlO8o2LnC8WZOZcg5XIBA0t0F+prVO52VI4bF6pMxQCgFAKAUAoBQCgFAKAUAoBQCgM3Gj6eH2uttLj1v1HSqvVG0PkZiKxGMAYtcSKD5hlayLZmAhAzm67HS4HYV1fo/P3OjLdXXL18dDQkuJ2F2I5iHUtlAIXyn1vawGmqg+1VlnT8n+fnfyPFd1Va71ztw/Ol9TjDY/NKwjXDurMRYNZzl3NhmBHlOpyjbvXCnnketKnaOd19vT1LmJ4hhFJSSXDKw0KsyAj0IJ0qHVpp2bRwy2qnB2c0n4nn+OcPhaQl0xZZS30i4aFxlbKQgZ4WBRbaddTcmvSpTko5Wtyu16nbCcksrdX+5e4RBlwsiDnIM7CISLHEz3UWGVI1UAsWG19L3rDaXd37uDv92yG/jT68fUwZgGbCxHKYzikJGVFBsr7qjsCL9b669q12BtRqyWqj6nJ7SScqafF+nkbPGYPmZxOKVUZZeQhiC2vZsrHexJDG1aUmtpUaMuGLPyv6HLVjucVRK97K3nb1I2klDxwCLDRzOkkrl2Z0RAyhVFipZibdgLdazjsuz4XPNxTS5Nt5vnZEPEmoJJN3fNL7HeDx8skcT4eGBHYyLM7kmNDEcthYgnMb27Cpey0KU5Ym+Frau/7ExnOUU6aSed3wVjPHFJ8RPgJI+UrMmJGVixXMhyuTa1xoCPea69zTpU6sZXavHlezzX8mW9nUnTat+rwyy/o0Mb4jmX5xIgg5WGbI6sWzyFQpkKG9lAzaXBvbpWENlpvDF3vLNclyvz+hrPaJrFJWtHXm+fh9Sx4v8AEhwiQMiq3MkGbNfSMC7sLHQjSq7FsirykpPRfXga16zppNcfsbU88UXttGmc/WKrnawHX2jawrjhTlK+FX5mzcY+Zg8H42TgnlmkUNzJo1JKoPLIyqBsNAPwrq2rZ8NTBSjwTss9Uimz1E1eb4v7lsygDDlpFsAXLswAKi2YgtqQNLn1ri3VRtJJ5FqzTmmtCnh+OxwZCcuXE4hwrZ1sFy3z3BIIFraHc100dkqTx5NOOdrZ+BevXgnGzvfI9PFIGAZSCpFwQbgjuCNxWDTTswnc6qAKAUAoBQCgFAKAUAoBQCgFAKAy8f8A+og9n61u403Bv+Hoaq9UbQ+SRnyzMMbbObZ18tkI1jFzmJup/wBIFzp3vXRZYDVJbnTh38znm5pw5RSrEC55Rv5ctlv5wCdNbb621rZxtTcfpn/R4sZXrKduKzy/s+cKnRsUSrIQS4AXlEi17kkMXA0PS1edFrEe3UjJU7Pu5/0VMdinR5mjlyRq7ll5kAa49rKjwsddwC2t76XrCTabaeXl+3qeDUlJOTjKyV+Mb9HF/c0/E+IcCNQWEThxIVjzm/lyA3ICqfP63t616dBJ3fHK2dj16ST8STDS58M7S5pQuZhzI+XfKLjQX031HrWdZJPT1Gk0lkY2OhkkEU0Uau8M6SMqEXZLMMq308oIsPf8dtiqQWOMnbErX+xzbdTl8Eo52d7fci4lFicQMQxSRFZ8KIoZGXMArgu+XMQt7d9bV106lCi4RxK6Urtd6yRxVFUqYna3y2T7nmaPiPDBcVFO8AnjMbQlLIWDFgyMFcgHYjQ31rChVW6dPHhd0081fhbI1rxtUU3G6tbh6lDF4VwcNJNhEaJVnJgjEeWNmYGNmVmCkhRq2wNzWyqwSnGNSzy+J3zSWffr9DOcWsMpwyzyyy5a5aakHDuG4mD5o/zdmMLYpWRGT+McyMpLAZNba2IsdK0qVaNXHHHbFhzz4a+ZWFOpDC8OmLlx08izJw+SOTEj5kszzScyGRljZFzqt1kJIYBSCdN6oqsZxh/kwpKzWaeXLhmWdOUZS+C7bunlbz4lbxrJnnaHlSyZcFKLRKCEaYgKzXYWAER771psKw01PElea144eH1L13eWG1/henf/AEfeCyLisVhGlVZB+zs1mAYZzIqubHroRSunQo1FF2/yfS10KbVScW+yUuAhCmEiSBJZObjGjEj5YkVZCGLWVsxsQBpWu0YsU5uVlaF7LN5eK8ytO1opK7vLw1OOAYZXk4cjqpUS8Q8u6jKwIAvuoO3uFTtE3GNaUXwp+OhFOKbgnzl9xDh0+cqmVcg4rIAthYAwAsoHQXsbUlKW6xXz3a/+iUljt/69D9LRAAAAABoANAB2FeE23mzvOqgCgFAKAUAoBQCgFAKAUAoBQCgM3GYdjPEwXyqDmN/fYWv/AGqrWaNoSSg0efwkgbFJkzBS4OUultFAuRdixuDrfTTtaut/LmdMlam7627zRw+JdZfpEQWIDNlAAuBqTnIBv92YdxVpxjgun+dDw6cp7y0l9Ofnr+65laGZZMQVSbMpaQgI6Ai6m5De03QWvpp0Gnn6uyZ69Wm907q2S5/0jPx/EVzuXDpPc5VbEYcZfsXHMLDS23wrnlUV3fJ+K/c8CdZYndWl4x8uN/zIv+JkkkeIpAWkTnBUkSGVWS8YMuVp0trlAN7gFgQL17NDDFO8ssua55aM92lZJ3eWXNeWjPvCbxYSa6rG5d+YvkiCHIL5FiaUKbAG1ySST1rHapZ5O6t3+qX2JlaVRf397EvBXYRT5tGCaAFrAWax1ub9NzsPjhS1zJqJYo2K0mDeV1yOucpGzAsxN43uh11sM7nXXaqV6MnNyWmX0PP2rZ5yqOUdMvo8vU+jOWW0nmVhbPKRlszZl9+o7m2l6jcVdbGU6VSFr+V2THPywOapcCUD6QXXOrZTmLE6addLdancVcOj4lc8Nr558eZysbKQvMKhclwJSNA+Z7dTddRb3X6UWz1crL8uLNZXtpx78z6gltITITYOVySschygXygkuC2w9el7VV06kVeSf1/GEp558+On75lqTCiEiX+LNyo5iSTcKDoL6DUmuh1p7uMHovXU7aNJZt62+xSxXhuCM4aNQ6IokUMskqsFY5mQuraqSdj8K7o7XVkpydm3bgrcr2ZyyoxTjFepHhuE4UxQAK8RDSmPlSspUOfpBcMGynsNqPaK2KTbT0vdX008zWrQpwkoLy4alFOBpJNg+VDIkF8SzFJGIjZkQAqwN4rspsBbW/c1stqkqdRyknL4dUs831K1tljCpGK0z8j0P/8AKYbkiLK9hJzgwkcScw7yZwcxY971ye+1seO/C1rK1uVtCdxDDh77+Zr4XDrGioosqgKouToBYanU/GuaUnKTk9WapJKyJaqSKAUAoBQCgFAKAUAoBQCgFAKA+E0B5eI5sQjlXEpbNIhS2QAW0kMeqi2oDWOtt7Vu8o24HY8oNJ5cM9fK/pkTYXK7pKzjNnCK2Qebe+xN2I01IsNgDVp1FBYOf5+czzvc548Td2u7h+fwfcEv+KPmGjyeQubDRtVQnRtdTtq3euJfMd8/9enBcPX84FPiRX6YfSK+d8sYLXkV7Z1F4jYOQCLXsTuNQMZ2z/L/AE4ni1LfFqnd5c768Hr3dT54ywCZ45MsQJSQF3KXzAKUT6R1FjlYX1IOXYEmvW2abs458P50R7FGWVvAk4GyDBzHyBc75DaIEkqMptGWAe5tqSdjpcAZbVrny7/UO+8X8lnhmFth5SAcrKGAuQCLXJB5rnUeoG3qawpZMtOV5r89EdcMB5qG4A5Astzm36jrYltb3ron8vmVqaPxOcHb5vK5CsQ7kZgSNbbC5JH6tVs94kZbWlxXA6HDpHsV5OUrcaakFDlHs7BiD3316VhKdRSauVjCjhzRK+ClYm6Yc20FwSSLW/IffVVUqLRkunQeqIZsHIiSMRCFykHLe5ubjQ6E3Ox72q8JzlJKTL04UlNON7k+MW0EGUX8yEgafVNzbas6uvmWj88r95JxYWkje1yA1hf2tDdbdOmttb+6t6T+Bo5HG9SJS4fhj9Actsua5IPc6aA/iRv76u5q0szTaVirJoscLw5kwyqHZDmOo7a/n/esKy+I6aklGo21csNw+Xfntextpptp1rLC+ZTeQ7JoxAgAHU2F6sZPU6oQKAUAoBQCgFAKAUAoBQCgFAKAy/EABRL2tnW9/j2qsjajq7ciCGAfOpACovFa3X6utr+z02G3rXRf4F4lm/8AEvEq4HCjklyTaNpGt3sB6+Ui3/a2lRVjimiZTtK3M44ThRmESseU6Z2Q5ADpa45aL/pN7j8azdFRi7sVrVINyXdx/cqY9QZpc2dTnNsuHncEdDmV7H4Af3PHL5nf7M8So/jd769mT+qZd8UxOZcOUEhbLMPohAZLHln/ANwcuXTUAXvl1Fjf1dnawyv3a3tx5Hs0WsLv3a39C3w6G8IWcSqxc5RMYke9tLHDnL3213rOqlKWWndf1zKTnhldNfX1IeGxWws1tfbABYkAAbC99te1WnCMJpR7itKpKck5PifOFLaWMakcjUHNuWJ0v77flqKT+V+JvVeT8TlJS8RTlGxZrFF9nLa2gO+pF79KznU3c00r5HNtWTS1ujoWIuqYkEgagWB0A217VT3p9k43FPNXOsJHmZQyzp9UEm1/LqTp/o/pSO0ybs4iMLtJ3/P6LOPwwjjcku4ItYm+pP6G3XrtWsZ4mlodmz0sM9TnGW5eHby7pYFc2hFza4LDYf3rGpqbxviki1jYWaSNgPKtzm00v7z0sPv6WrSMkoSV9TknFuSfIh4Ql4nGlyWBPfTc2t371zUNPMmk7Znfh4jkLZQuraa6an7WtdNX5jpr/OaVZmIoBQCgFAKAUAoBQCgFAKAUAoBQCgM7jXsqNdXG2nx29fxqsjWlqzm9sUx6CLXvv069K2/R5k/8vMp4C/zWYjNqXABBFtLX2J9a0l/sRM/nR94NEeaGsB9CFOhBOxv7tfwqKjyt3kzf+O3eZPFcM0kkoWCNhmKl+RDnv1IZ8QpzDoxXsbEV5lSLk38P0Xq/Q8SrBylK0V42jf6yX2LniyIStACuZBzSWSPnOrLlWwUHQauC1jYgDS9ets7wp88uNj2aTsn5dxFw+MpHEpUqPnIy3Xlu62HnZC11Oa49wBtrWl7uT/8APiY7Q/iRf4cgOGlVVI8zrYZr3IG+pPXX0rOtfeJt8ERs7s/Mv4DBKqqxFmyBTq1gOwBNhWMptuxrObbaKGElUYaUpZbFrWJ9LHe47VFe/E1knvFc1uHteKMncopPxArNaGE1aTK+I4exJKystzfTbpfrvpUNF41ElmipisAyRv8ASO91IINzdjaxtffSr0laSLxqJyWR9x4+iw2muePcDTy67j0qKmvmRH5peZskUMDjlAKQtlvfYDQ97USSCsiPA4URplBJFydfU1aUru5acsTuWKqVFAKAUAoBQCgFAKAUAoBQCgFAKAUBjeIybR6i2a5BF77a+lr1SZvQ4kii+LbtyhfTQ67diNf610f8/Mj/AJeZShX/AAc17rq5017EWuNj+evWtH/sRMvnR1wa/NQkaiAAtaxOx736jQjTSoqaPxLT/wBfmZWMwoM0pEMTfSG5kigLX06vKGI7XG22lq8qUU5PLjyXqzw5005t4U8+Kj6u/wCcjrxNwhEljeNXTPzS7JHiZrMxRrZIJFCZjmJPUjY3uPboVXKLUu7jFc+LXA92lNtNPu5L7mhwThwaJCWkJSQsCYpYmO3ltOzOBpve3utVKlTDJq2q5p/bI568U5f0/sWMBh50U5dixJD6k363v2AHxPvrDaJOUk48jmSmtC1GcRfzCOxIva+g0vbW996wWPiWi6l87HyHhWWN0DDM5JLFe/Q669evWtaksZ1OreSfIvYePKqrpoANBYaDt0qqM27u5JQgUBS4nhWkyZbDKwbcg6e4difwqGrl4SUb3LtSUFAKAUAoBQCgFAKAUAoBQCgFAKAUAoBQCgPhFARmEXLAKHItmtr8epGg0qb8Cbu1uBBw7A8uPIbNqSdN7+lWnPE7lpyxO5YWBQcwVQdrgC/60FVuyuJ2seQxsdmnkCqY1dyxZISwy+3bMcx67kX6aWrjks2+HkebNWcpWyu+C8/xm9ifDmElYySYaB3bVmaNSTp1JFejHaKsVaMnbxPVjWmlZNlzAYCKFckMaRpe+VAALnc2FZznKbvJ3Kyk5O7ZZqpUUAoBQCgFAKAUAoBQCgFAKAUAoBQCgFAKAUAoBQCgFAKAUAoBQCgK/EQ/Kk5WkmVsm3tW030+/SqzvhdtSlTFgeHXgeYxeGLqMuFxHPGqzSJhSSdcudrnyC42F7DSuZptfK78/h+pwzg5aQeLm8P17vA9cK6z0T7QCgFAKAUAoBQCgFAKAUAoBQCgFAKAE0Bm4zj+Gi9uZL9gcx+5bmtY0aktEVckjy3FvlNw8dxGpY92Nh9wux/Cuyl7Nqz1MZ7TCJ47GfKdiGYlWKjsqqB/9gT95r0YeyYpZ+pzPbc8j9Hj8YR9Y3HuIP5V579mzvk0bLa48UTr4sg68wf7fyNUfs6t3FveoEq+J8Ofrke9W/Ks/ca/L7FveafMlTxBhz/FX4gj+oqvudfsk7+nzJl4xAf40f8AMB/WqvZq3ZfQtvqfNEi8ShO0sX86/nVXQqr9L6MneQ5okXFIdnT+YVV05rgycUeZ2JB3H31XCybo6vUEn2gFAKAUAoBQCgF6A5Mg7j76WBG2KQbug/3CpwvkRcibicI3liHvdfzqypzfBjEiF+PYUb4nDj3yp+dWVCq9IvoyMceZA/irBDfFYf8A5F/OrrZaz/Q+hV1YLiiu/jbADfFRfA3/AKCrLYdof6GRv6faRXk+ULh4/wDcKfcrn/8ANXXs/aX+gq9ppdoqS/Kdw8fXkb3Rn+9XXsvaXw+pV7XSXEqTfKxgx7KTt/tA/vWi9kV3rYq9splCf5X4/qYZz73A/tWsfY0+MkUe3Q4Iy8T8rsx9iCMe8kn+v9q3j7Gj+qRR7dyRkYv5S8c+zqg/0gf1teuiPsqgtczN7bN6GFjfEeJl/eTO3vJP9b10w2OjDSJlLaKj4mdJOze0zH3mt4wjHRGTlJ6sjqxUUB7vnN9pvvNfN7yfNn1G4pdldEOc32m+803k+bG4pdldEDM32m+81O8nzZO4pdldEOc32m+81G8nzZG4pdldEOc32m+803k+bG4pdldEfDM32m+803k+bJ3FLsrojnnN9pvvNTvJ82NxS7K6I+NiG+033mm8nzYWz0uyuiPjYuQbO/8AMfzpjlzJ3FLsroj4eIyjaWT+dvzqLk7mn2V0Ph4tP/nTf8jfnSyJ3UOSODxrE/8AyJ/+R/zphjyJ3cOSOH41if8A5E//ACP+dMEeRO7jyIJOLzneeb/kb86nCuRO7hyRXfiU3+bL/O351NiVShyXQqyY2Q7yP/Mfzq1y25p9ldCAzsd2Y/E1OOXMn3el2V0Rxa+9TvZ9p9SPdaHYXRHOQdhTfVO0+rJ91odhdEBGOw+6m/qdp9WR7rQ7C6I6yDsPupv6nafVj3Wh2F0QyDsKb6p2n1Y91odhdEMg7Cm+qdp9WPdaHYXRDIOwpvqnafVke60OwuiGQdhU76p2n1Y91odhdEMg7Co31TtPqx7rQ7C6IZB2FN9U7T6se60OwuiGQdhU76p2n1Y91odhdEMg7Co31TtPqx7rQ7C6IZB2FTvqnafVj3Wh2F0QyDsKjfVO0+rHutDsLohkHYU31TtPqx7rQ7C6IZB2FTvqnafVj3Wh2F0R/9k="/>
          <p:cNvSpPr>
            <a:spLocks noChangeAspect="1" noChangeArrowheads="1"/>
          </p:cNvSpPr>
          <p:nvPr/>
        </p:nvSpPr>
        <p:spPr bwMode="auto">
          <a:xfrm>
            <a:off x="155575" y="-1790700"/>
            <a:ext cx="5029200"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jpeg;base64,/9j/4AAQSkZJRgABAQAAAQABAAD/2wCEAAkGBxQTEhQUExQTFhQXFxgWFRgXGBsbGhcbGBkcHRcXGh4bHCghGBolIBYXIjEhJSktLy4uHCEzODMsNygtLisBCgoKDg0OGxAQGzImICYuLCwsLTQyLi0sLDQsLCwsLCwvNCwvLCwsLCwsLCwsLDUsLCwvLCwsLCwsLCwsLCwsLP/AABEIAMIBBAMBEQACEQEDEQH/xAAbAAEAAwEBAQEAAAAAAAAAAAAAAwQFAgYBB//EAEMQAAIBAgQEAwMJBgUDBQEAAAECAwARBBIhMQUTQVEGImEycYEHFCNCUpGh0fAVM0OSscEkU2KCk3Lh8TREVKLCFv/EABoBAQADAQEBAAAAAAAAAAAAAAABAgMEBQb/xAA1EQACAQIDBQUHBAMBAQAAAAAAAQIDERIhMQQTQVGRUmFxgcEFFCIyobHwQtHh8SMzQ2Ky/9oADAMBAAIRAxEAPwDymDgzyIlwud1XMdlzEC59Be9fXyeGLZ5CV3Y18RwEF1SMyRuWtkxACMVvYyqRoyixzKNVsfaFyMFXyvLNc1n5ftwfcXcM7L6k/DOAR4g2iTFZekzBBG3+21wD6M5G5U1WpXdP5mvDO/55LxJjTUtLkeL4Xh0w6z/4jzs0YTNHdWUuCWISzDyDQAddamNWpKbhllnx7u8OEVG+f0MCuozFAKAUAoBQCgLeG4XNJ7EUjf7T/U6VnKrCOrRZQk9EbeD8BY6T+Dl/6jaueW30I8TRUJvgbeE+Smc+3Ki+7WuaXtSC0RotlfFmxhfkmiHtzOfQAW/tWEvas+ES62WPFmph/kzwS7h297fnesZe0azLrZ4I0YPA+BX+Ap99ZPbKz/UXVGC4F6Lw5hV2gjHwrN16j1ZbBHkWF4TAP4Uf8oqm8nzJwokHDov8qP8AkX8qjHLmLI+/MIv8uP8AlH5Uxy5iyHzGP/Lj/lH5Uxy5iyOW4bEf4afyirKrNcSMEeRXl4FA38MfC9XW01FxKulFlKfwlA2wt8Aa1jttRFHQizNxPgaM+zb+ldEfaL4mb2Yx8X4HYbZvhr/S9dMPaEWYy2doxcV4XkGxB/X66V1x2qLMXSZk4nhUqbof1766I1YPiZuDRRdCNwR7xWqaehU5oQKAUBlRMAwLKGUEEqSQGHUXGov3FZO9sjc9EPECIq2kecKUMUUyL9FlYFryfXuoZBYbNcgZQK5fd23pbW7XHy8c/wCzTeJcb938nWO4ysvnkxM8kQt9AI+WW7RyOpykd21JF7AdIhRccoxSfO9/NLX7Eud82/Iz8XxJGwcMI/eJI7MLaAMXIsb/AOoVrGnJVZT4NfsUclgUTIrcqKA6RCxsoJPYC5/CobtmwbHD/CmLm9iF7dzoKwntdGGsjSNKb4HpuH/JXiG1lkRPQan9fCuOftSC+VXNY7K+LPS4D5LsKtuYzyH32H4VyT9p1XpkbLZoLU9HgPC2Ei9iBB6kX/7VyT2mrPWRqqcVojWjiVdFUD3C1Ytt6lzuoAoBQCgFAKAUAoBQCgFAKAUAoBQHEsKt7Sg+8VaMnHRkNJ6mfiOCRttdfdqPuNbw2ucdczKVCL0MPH+Fd/Krj00P3V209uXHIwls78Ty+N8LJc2up7HT9fdXoQ2p+JzSpIwsbwGVNbXH6+FdMNojIzdNozHQg2IIPrWyaehQx4pCrBhuCCPeDcVk1dWNjUl8RzsCCUsQQfKOp/VqxWzwTuX3kj63iSci11trsLbm52P4/wB9ae7wG8kS4OTFTxmFImdSAoyg2FiDvsdhVZKlTlibsSsUlZI3OF/JjipLGQrEPXU/9q5qntOlH5czSOzSep67hnyYYVLGQvIfXQfd1rhqe06svlyN47NBanqsDwPDwi0cMa/D86451qk/mZsoRWiNGsiwoBQCgFAKAUAoBQCgFAKAUAoBQCgFAKAUAoBQCgFARYjDK4syg/29x6VeE5Qd4srKKlqYeO4ERcxm4+yd/getdtLa08pnPOg18p5+XAJc3Wx67j8K71N2yZzuJ+RQws5CqpYnYAXNei2krsySb0PY8D+TfFTWaS0Kf6va+6uCt7RpQyjmzohs8nrke94N8nWEhsWUyt3bb7uleZV9oVZ6Ox0xoQierw+HRBZFVR6C1cTk3qbWJagCgFAKAUAoBQCgFAKAUAoBQCgFAKAUAoBQCgFAKAUAoBQCgFAKAgmwaMbsik9yKvGpOKsmVcIvVGdwLw1h8KoEUYv1Y6sfW9aVtoqVXeTIhTjHQ2KwLigFAZXHZMV9GmFVLuxzyPqsSgXvluCxJ0FvjWtJU83PpzM6jnko/wBGVwnxHM0EpeLnTRzth15IsshGz3J8i9zra3wrapQipKzsmr58DOFWWF3V2nbI44T4infh6YgorytIyELoAOYVuFvdyAPZGppUoQVZwvlb0EKsnTxcf5JuE8blnxMQBj5TQSM4GYEOkuQ+0gYEEWym1rtvYVFSlGEHzuvtctGblJcrFjj3FJufFhcNkEsitIzuCVjRbC+UEZmJNhrVaVOOF1J6LK3MVJyxKEdWdcLnxUTSjGGJokTOuIWyDS+ZXS5sQBe40tUTVOSW7vflqTFzV8enMk4V4mgncInMVmUvHzI2QSKN2jLAZhr0qKmzzgrv73t4iFWMnZFXDeNsK/KKmXLIwRXMThAxNgjNawY727EGry2Sor34d5C2iDtbiQ4bxgpxOLidHWPDqCGyNc5VYyFtLKNBlH1txe+ky2Z4IyTzf4v55EKv8Uk+H5/Rrft2G2HN2/xP7rynW65tfs6d6y3Uvi7tTTeRy79DOl8b4Ucz96RGXEhEbEJkNjc27n8K0WyVHbTPTMo68M+41/2pHzxACTIY+boNAl7XJ2FzWO7lhx8L2NMaxYTG8U8SnSfCwwPHHzubmZ1zAZFBHUeorehTg4SlJXtYyqykpKMeJDwnxDIk2IhxckDLDEsxmjBCgHQq4ubN1AFTUoxcYypp5u1mRCo02ptZZ3NLh/iaCUsBzUZUMuWSNkZkH11DDzL7qyns845+WTuXjVjIqxeN8KyFwZSvkC/Rtd2ckKiC3mfQ6CrvZKidvUj3iFrl3A+I4JEle7R8nWVZVZGjFrgsrC9iKpKhOLS1vpbO5aNWLTfLU54V4mgncRrzFZlzxiSNk5ij6yZgMw91KlCcFd/R3t4kQqxk7IqxeNsK2Qgy5Wfl5+U+RWvYKzWsCe3bXarvZKivp1IVeH4ibiXi3DwO6PzTy8oldI2ZIs2wdgLKdRVYbNOaTXHTPNkyrRi7MrY7jci4uaIMojTBGcHLmIbMRm0PmFhtV40oumpccVirqPG48LXPq+LI44Yml5z5olkMiQPkIbqbAhNtidNKj3aUpNRtra11cb6Kim/sWJfFcASJxzXMql40SNmkKjdyoFwvqaqtmm21ll35FnWjZPmST+KMOsMcwZnWU5Ygiszu3VQoF7ixv2qFs83JxtpqHWjhUuZV8M8ebE4jGL/CiMQjBQqwzKc4YNrcMpFiNLVetRVOEXxd7kU6jnKS4Kx6OuY2FAKAUAoBQCgFAeb8bfPGjWPCRs+cnmssiIyoLeVS5Fma5GYA2sfSunZt0pXqPw1ZhXx2tBFnwksiwZHwgwoQ5UQSLJdbXzXXqSTvr161XaMLndSxX42sWo3UbONvqVfB/BCmBSDFRLfNIWRsrjWRmU6EjqDVtoq3quUHy+xWjTtTwyXP7m3Fw2FShWKMGMERkKBkDe0F00BrFzk73eprhiuBkcf4dMMRFi8MqvJGjRvGzZeYjEHytsrAi+ula0pwwOnPJPO/IzqRliU4lSTA43FxYoT5YEki5cUOZXyt9t3UddrA2t7tbqdKnKOHOzu3oVw1JqWLK6yRW8O8Hl50LTYeVOQhGeTEmQZiuUiJAxAUjvbp2q1arHC1GSd+63UinB4k2tO/7FTC+HcSOFYbDmL6ZJ1d0zJoomZr3zZT5SDoa0lXpvaJTvk16FI0pqio2zv6l7EcHnOK4iBHePFwoqS5lyoUhZLML5tSegrNVYbunnnFvLxdy27ljnykvQrYLh+Lc8OD4YxrhmtITJGSbR5cwAb2dPf6W1q0p0lvLSvi0yfMRjN4Lq1v2NTw9wVlw+LixC5RNPO2pU3STQNoTbTvrWVaqnOMoPRL6F6dP4ZKXFv6lH5NYHZJMRKQzHJh0YbGPDjLmH/U2b7qvtjSahHx6ldmTacn4dC94o4EcTisHmiEkCc7nXIsMyjJcXBOo6XqlCtu6c7OzysWq08c43V1nc74z4VjOCnw+FjjiaQAiwsGZSGAY720t6XqKe0S3qnN3sJ0VgcYKxm8L4RKztJJhpY2WB0Qy4oysWcWKqMxUJ6kjW3w0qVIpWUk8+Ct+MpCDbu1bLnc6HApf2Xh4Gw6ySRlS8RkysLE3Mbq1hJrob21N6b6O/lJSsnx/dcid290otFSDw5ipsLjIXMqRyKnzdJ5VkdWU5jdlvZCQBbXT8buvThUhJWbWtlZFN1OUJRej0uaUOFxOJxOFkmw/wA3XDBySXVjIzrlsmUmyDe5t2rJyp04SUZXxfQ0SnOcW1axnJ4exP7LWDlfTCcOUzJ7POzXvmy+zrvWrrQ3+O+VvQoqUt1htnf1uceKeEY7ENikySujWOHKzKkQUAHKyXBd7gjzaXO4tU0KtGCi7255Xf8ARFWFSWJdM8jQxXB52xE0gjOV+HchfMn7258ntb677etZxqwUEr/qv5F3CTm3b9NjNxnDcaYcHhmwryYeOKMzossSmR1H7tiX9gEC9t++laRqUsU5qVm27ZPLvKOE8MYOOSWeha4pwzEPPFihhpdYTC8MWIWOSPK5KEOrBWUg7A6aVSnUgouniWt7tXTyLTjJyU7cLWuff2DNCmCmigBeF5XkgEuY/TCzFXkNiw0J9SberfQk5xk8nazty7kN3KKi0tL5X5+Jo+FsDOuKxs00XLExhKAMreyrAjQ7i4vcDW9rjWs684OnCMXe1y9KMlOTa1senrlNxQCgFAKAUAoBQCgFAKAUAoBQCgFAU5+JxpNFAxPMlDlBY2IQXa56b1dU5OLktEVckmo8y5VCxFi8MkiMkihkYWZSLgjsamMnF3RDSasxhcOkaKkaqiKLKqiwA9AKSk5O7CSSsiWoJIsVOI0d2vZFLGwJNlFzYDUnTYVMVd2RDdlcYTECRFdb5WUMLgg2IuLg6g+hpJYXZhO6uS1BIoBQCgFAKAUAoBQCgFAKAUAoBQCgFAKAUAoBQCgFAKAUAoDyXiGdU4ngGdlVRHiLsxAAuotqa66SboTS5o56jSqxb7zjxtxgGCMQTIVaeKOZo5QMqNfQut+WGItm99Ts1K03iXBtZflxXn8KwvirmUuKMEOODyusAEQVIcRzpYXc2sHdfIGuN9tbWrbDjlCyzz1Vk/JcjO+GMrvLLR3aI+EzOkuOjXMiDBtIE+cNNlax82Ynysb6gHtrtSok4wk8/i5WIhdOS7udyOTCsnDsLKJ8RzJ5cKHYyMbDzWC9tG+Nhe9WUk60o2VkpcCLNUou7u7FzHIcPNxGKOSXJ+z3mGaR2KyeYZlLEkH9dBVIWnGnKSXzW04ZFpfA5pP9N/ufMAjTy8OjeSbI+ADSBZGUubL7RBv13vf11NJtQjUaS+bLLxEbycE3+n9ikuMkGEETSyCEcSbDySZzmWEHYve6i+l6vhi6mJLPBe3eUxPBa+WK3kbfhllXiOIjileSFIEygyNIFObVQSTe3e5PTpasK13RjKSs7vhY2p5VGk8rI9pXEdIoBQCgFAKAUAoBQCgFAKAUAoBQCgFAKAUAoBQCgFAKAp4/hUE1jNDFKVvl5iK1r72zA22FXhUnD5W0VlCMvmVziHgmGRXRMPAqPYOqxqA9tswAs1rnepdWo2m5PLvIVOCVkkdQcIgSMxLDEsTe0gRcrX7i1j8ah1ZuWJt3JUIpWSyOcPwXDoLJBCoymPRFHkY3ZNvZJ1I61LqzerZCpxWiJW4dEUWMxRlEIKLkGVSvslRawI6W2quOV275k4Va1j7LgImZmaOMs6ctyVBLId0Y21XXY6UU5LJPvJcU+AiwESlGWOMFFyIQoBRPsKbeVdBoNKOcne71CilwKHFuC54Wjw5ihLPzHBiR0lv7YkUjXNpcix0GtaU6tpXnnw1zXgUnTurRy8tSv4d4A8Msk0rRF2RI1WGPlxxolyAoJJ1Jq1aspxUYrLXPNsrTpuLbf8HoK5zYUAoBQCgFAKAUAoBQCgFAKAUAoBQCgFAKAr4+QrGxBsQN6rN2i2Vk7I6w8t1W5FyoPv0Fz+NIvJEp5Ffi8n0TWOtwNO97nb0BrajZzKVX8ORU4dKWxDgs9lRSFzG2oF9CPxv1q81aJva1NGzWBQUAoCrhsVmeRdLIRYg73FQnmXlGyT5lqpKCgFAKAUAoBQCgFAKAUAoBQCgFAKAUAoBQCgFAKAUAoBQFPiz2ib3WrOq/hZWfylPHQ5o47ozeUXy3B2Gmm3f4W61GG8VcKlGoviZBcq2cQPcEk66bH0/V+mtlrO9jRbPTxXxFjh84OImUZdAL2vcG+tyTrqenauqS+BMvJfAmQxY5+ZiLsLIVAFwQATbqbA2HcanWoqpRgmTNQjFNk64nEFTZEzEXTzA309/ex+NY/FYi1PnkdticQP4S9frDpt16/hS7GGnzHDIyJpyRa5XWxANr+lj8KLVk1H8ETTqxiVsJjA7OLWym3v8AX8KpGeJtFVK5Zq5Y5aQAgEgE7Anf3d6E2Z1QgUAoBQCgFAKAUAoBQCgFAKAUAoBQCgFAKAUAoDP4xcqFCuQSCSntDKQRbsfU9qKTi7o0pWve5lNA9wf8XY3Js50PQbaDf76vvn2UbXj3HJjJQWXFG2qsTrrqOl7aVG/euEnJPVEvDEfmrm+cAXA87Eg2Rr79Li+vpp2b2+TiVqYcOViPiEZLYm194zpbT8LnU/07VG0f6kcu050Uc+KhExw0czxxqwc8xxF5coTRWlBCuc2gAuQCbjLr0bNiUW4q+mWfpwN6GJJuPdz9Ctwl4ghyzTmO8kLXl5yvcJZ43J8uXNayi18wI0qu1Tw5TWb7rNeJFaru2sS79LdS6HhIvzsRbS/mOmYka/rpXFjjzMVtkdbLoT4KeCM3EspFrWbMQOu1tNCPwqVOK4ie1Rkv4OoJ2ySsrKGzKdQbAFtQRa/fX+lKLV25EUHGUszj9oyiw5uG1630uN/vroxUzr3cOTOokaSWJ80bFLhypHXNawvp06fHSspWcrohtRi1bXQ2ywHUfr/zVjnAYdxpv6UBWwWLzgk2HmKj193eqRlcpGVy1Vy4oBQCgFAKAUAoBQCgFAKAUAoBQCgFAKAy+NYmNcgd2Qk5lKgnqFO23tirKlKayNad87IzJJ8Od55je1tGuNRr7Pdan3aZqpS7KOziYuuImynYjN7rW9o6htbW9dqe7zIu+yiBp8PqwxEuYZvqvvrc+z6fhrT3WZbFLTCiR8ZAzyZ5fK+QgLGdNDYG4Oa4sdulXqUJTglb7GFSk5wUT74oYNyFEyxo6SZczmMM+VTGcwGtrN5TbRifq2N6CtfK9rd/j+fuWpKyeXI54ZHMsRZZocodybymZVXKtgZCoJsQx2FgR76tOVK/xp6Lhb6GdZSlJYftYmbHTXNpYLBS99hYZhYk2AN1O/Zu2lFLZ7cTPd1eRdMOJ3DRjY6jrbUWtpr69++kXo8UytpkbYbElbMYjuSLb63C6ix7flU3oX0YWNZnySXDocroLoMpOXS2Ua/2rlbjc64xqNXvqcTSwOvkDg6HyLYm2g3Gn7youmWUakXn+fliC2HN7yTHMtte19x5d/LvUZFv8nJEuAxEUZuhkOf7WvUqDtfdQPjRNIrOM5LO2RCq3jQXAvOPZ6AgbW23Hu0rHgvE8zgvE9LXUdQoBQCgFAKAUAoBQCgFAKAUAoBQCgFAKAoY6QiWJQdGzX9npbuNfhVW8zWCWFsptxBhieVZQmYKDkB3UGxbmjK1ztl7d63wrDf8+xfdrd4uP53epBLiWScqZbqrA65L2IBK5RHdu9wRv/pNbWi6eK3Dv/f0+55SlNVsGLiuXS1vX7EazlrZcQdAptyxc3Ntyd+4PeuG75nr4bax+pIkwzK3zm4DDMOXuO225II/8Uv3kOOVsP1I/EchlMPKKtdHcJmCE6x5Wuw9kZrFbi+Yb2rsoWs2+7PqVgsN7k3C5G5GIFh+8kARcrcq6A5WNgG1N9joyjW1Z1+Hh1IaWJGbBg43w82blRC6h3doyAtxmzZAupGnm113rnhTc/hiszWpWVJqUnkvL7k+EVpE5glicC5d0nZgGvcNZR9QGwH1uulWqUp0/nVjJbRRkrxd15fmf0ODA2U2kUnIL3mY284YaBB5dRfve2lr1ldcyfeaXP6GxxjFExEQteS6EBDc+0L7dKmpL4fh1OGtO8fgef8AJBhUObMhnYct7Z3ktfMPtE3OrWvr+FVWuV/qUis7q+j1bK8WNmBJGa2WMeZHIJtGHY9iLt+PrUKUvzyKqpNfTn3XO34liAFuguS9wI3soGcA73OqKdQPaHemOZLq1MsufB9/7HMLqhOeMsqMjKQHFy4vmILHbL17ioyWq0EXbVZK31NQcVWwYq1jfp7relrG+9a7xam+9WpVmxueSG2dRntY3AIIvqAemu+x/CrndozlO8o2LnC8WZOZcg5XIBA0t0F+prVO52VI4bF6pMxQCgFAKAUAoBQCgFAKAUAoBQCgM3Gj6eH2uttLj1v1HSqvVG0PkZiKxGMAYtcSKD5hlayLZmAhAzm67HS4HYV1fo/P3OjLdXXL18dDQkuJ2F2I5iHUtlAIXyn1vawGmqg+1VlnT8n+fnfyPFd1Va71ztw/Ol9TjDY/NKwjXDurMRYNZzl3NhmBHlOpyjbvXCnnketKnaOd19vT1LmJ4hhFJSSXDKw0KsyAj0IJ0qHVpp2bRwy2qnB2c0n4nn+OcPhaQl0xZZS30i4aFxlbKQgZ4WBRbaddTcmvSpTko5Wtyu16nbCcksrdX+5e4RBlwsiDnIM7CISLHEz3UWGVI1UAsWG19L3rDaXd37uDv92yG/jT68fUwZgGbCxHKYzikJGVFBsr7qjsCL9b669q12BtRqyWqj6nJ7SScqafF+nkbPGYPmZxOKVUZZeQhiC2vZsrHexJDG1aUmtpUaMuGLPyv6HLVjucVRK97K3nb1I2klDxwCLDRzOkkrl2Z0RAyhVFipZibdgLdazjsuz4XPNxTS5Nt5vnZEPEmoJJN3fNL7HeDx8skcT4eGBHYyLM7kmNDEcthYgnMb27Cpey0KU5Ym+Frau/7ExnOUU6aSed3wVjPHFJ8RPgJI+UrMmJGVixXMhyuTa1xoCPea69zTpU6sZXavHlezzX8mW9nUnTat+rwyy/o0Mb4jmX5xIgg5WGbI6sWzyFQpkKG9lAzaXBvbpWENlpvDF3vLNclyvz+hrPaJrFJWtHXm+fh9Sx4v8AEhwiQMiq3MkGbNfSMC7sLHQjSq7FsirykpPRfXga16zppNcfsbU88UXttGmc/WKrnawHX2jawrjhTlK+FX5mzcY+Zg8H42TgnlmkUNzJo1JKoPLIyqBsNAPwrq2rZ8NTBSjwTss9Uimz1E1eb4v7lsygDDlpFsAXLswAKi2YgtqQNLn1ri3VRtJJ5FqzTmmtCnh+OxwZCcuXE4hwrZ1sFy3z3BIIFraHc100dkqTx5NOOdrZ+BevXgnGzvfI9PFIGAZSCpFwQbgjuCNxWDTTswnc6qAKAUAoBQCgFAKAUAoBQCgFAKAy8f8A+og9n61u403Bv+Hoaq9UbQ+SRnyzMMbbObZ18tkI1jFzmJup/wBIFzp3vXRZYDVJbnTh38znm5pw5RSrEC55Rv5ctlv5wCdNbb621rZxtTcfpn/R4sZXrKduKzy/s+cKnRsUSrIQS4AXlEi17kkMXA0PS1edFrEe3UjJU7Pu5/0VMdinR5mjlyRq7ll5kAa49rKjwsddwC2t76XrCTabaeXl+3qeDUlJOTjKyV+Mb9HF/c0/E+IcCNQWEThxIVjzm/lyA3ICqfP63t616dBJ3fHK2dj16ST8STDS58M7S5pQuZhzI+XfKLjQX031HrWdZJPT1Gk0lkY2OhkkEU0Uau8M6SMqEXZLMMq308oIsPf8dtiqQWOMnbErX+xzbdTl8Eo52d7fci4lFicQMQxSRFZ8KIoZGXMArgu+XMQt7d9bV106lCi4RxK6Urtd6yRxVFUqYna3y2T7nmaPiPDBcVFO8AnjMbQlLIWDFgyMFcgHYjQ31rChVW6dPHhd0081fhbI1rxtUU3G6tbh6lDF4VwcNJNhEaJVnJgjEeWNmYGNmVmCkhRq2wNzWyqwSnGNSzy+J3zSWffr9DOcWsMpwyzyyy5a5aakHDuG4mD5o/zdmMLYpWRGT+McyMpLAZNba2IsdK0qVaNXHHHbFhzz4a+ZWFOpDC8OmLlx08izJw+SOTEj5kszzScyGRljZFzqt1kJIYBSCdN6oqsZxh/kwpKzWaeXLhmWdOUZS+C7bunlbz4lbxrJnnaHlSyZcFKLRKCEaYgKzXYWAER771psKw01PElea144eH1L13eWG1/henf/AEfeCyLisVhGlVZB+zs1mAYZzIqubHroRSunQo1FF2/yfS10KbVScW+yUuAhCmEiSBJZObjGjEj5YkVZCGLWVsxsQBpWu0YsU5uVlaF7LN5eK8ytO1opK7vLw1OOAYZXk4cjqpUS8Q8u6jKwIAvuoO3uFTtE3GNaUXwp+OhFOKbgnzl9xDh0+cqmVcg4rIAthYAwAsoHQXsbUlKW6xXz3a/+iUljt/69D9LRAAAAABoANAB2FeE23mzvOqgCgFAKAUAoBQCgFAKAUAoBQCgM3GYdjPEwXyqDmN/fYWv/AGqrWaNoSSg0efwkgbFJkzBS4OUultFAuRdixuDrfTTtaut/LmdMlam7627zRw+JdZfpEQWIDNlAAuBqTnIBv92YdxVpxjgun+dDw6cp7y0l9Ofnr+65laGZZMQVSbMpaQgI6Ai6m5De03QWvpp0Gnn6uyZ69Wm907q2S5/0jPx/EVzuXDpPc5VbEYcZfsXHMLDS23wrnlUV3fJ+K/c8CdZYndWl4x8uN/zIv+JkkkeIpAWkTnBUkSGVWS8YMuVp0trlAN7gFgQL17NDDFO8ssua55aM92lZJ3eWXNeWjPvCbxYSa6rG5d+YvkiCHIL5FiaUKbAG1ySST1rHapZ5O6t3+qX2JlaVRf397EvBXYRT5tGCaAFrAWax1ub9NzsPjhS1zJqJYo2K0mDeV1yOucpGzAsxN43uh11sM7nXXaqV6MnNyWmX0PP2rZ5yqOUdMvo8vU+jOWW0nmVhbPKRlszZl9+o7m2l6jcVdbGU6VSFr+V2THPywOapcCUD6QXXOrZTmLE6addLdancVcOj4lc8Nr558eZysbKQvMKhclwJSNA+Z7dTddRb3X6UWz1crL8uLNZXtpx78z6gltITITYOVySschygXygkuC2w9el7VV06kVeSf1/GEp558+On75lqTCiEiX+LNyo5iSTcKDoL6DUmuh1p7uMHovXU7aNJZt62+xSxXhuCM4aNQ6IokUMskqsFY5mQuraqSdj8K7o7XVkpydm3bgrcr2ZyyoxTjFepHhuE4UxQAK8RDSmPlSspUOfpBcMGynsNqPaK2KTbT0vdX008zWrQpwkoLy4alFOBpJNg+VDIkF8SzFJGIjZkQAqwN4rspsBbW/c1stqkqdRyknL4dUs831K1tljCpGK0z8j0P/8AKYbkiLK9hJzgwkcScw7yZwcxY971ye+1seO/C1rK1uVtCdxDDh77+Zr4XDrGioosqgKouToBYanU/GuaUnKTk9WapJKyJaqSKAUAoBQCgFAKAUAoBQCgFAKA+E0B5eI5sQjlXEpbNIhS2QAW0kMeqi2oDWOtt7Vu8o24HY8oNJ5cM9fK/pkTYXK7pKzjNnCK2Qebe+xN2I01IsNgDVp1FBYOf5+czzvc548Td2u7h+fwfcEv+KPmGjyeQubDRtVQnRtdTtq3euJfMd8/9enBcPX84FPiRX6YfSK+d8sYLXkV7Z1F4jYOQCLXsTuNQMZ2z/L/AE4ni1LfFqnd5c768Hr3dT54ywCZ45MsQJSQF3KXzAKUT6R1FjlYX1IOXYEmvW2abs458P50R7FGWVvAk4GyDBzHyBc75DaIEkqMptGWAe5tqSdjpcAZbVrny7/UO+8X8lnhmFth5SAcrKGAuQCLXJB5rnUeoG3qawpZMtOV5r89EdcMB5qG4A5Astzm36jrYltb3ron8vmVqaPxOcHb5vK5CsQ7kZgSNbbC5JH6tVs94kZbWlxXA6HDpHsV5OUrcaakFDlHs7BiD3316VhKdRSauVjCjhzRK+ClYm6Yc20FwSSLW/IffVVUqLRkunQeqIZsHIiSMRCFykHLe5ubjQ6E3Ox72q8JzlJKTL04UlNON7k+MW0EGUX8yEgafVNzbas6uvmWj88r95JxYWkje1yA1hf2tDdbdOmttb+6t6T+Bo5HG9SJS4fhj9Actsua5IPc6aA/iRv76u5q0szTaVirJoscLw5kwyqHZDmOo7a/n/esKy+I6aklGo21csNw+Xfntextpptp1rLC+ZTeQ7JoxAgAHU2F6sZPU6oQKAUAoBQCgFAKAUAoBQCgFAKAy/EABRL2tnW9/j2qsjajq7ciCGAfOpACovFa3X6utr+z02G3rXRf4F4lm/8AEvEq4HCjklyTaNpGt3sB6+Ui3/a2lRVjimiZTtK3M44ThRmESseU6Z2Q5ADpa45aL/pN7j8azdFRi7sVrVINyXdx/cqY9QZpc2dTnNsuHncEdDmV7H4Af3PHL5nf7M8So/jd769mT+qZd8UxOZcOUEhbLMPohAZLHln/ANwcuXTUAXvl1Fjf1dnawyv3a3tx5Hs0WsLv3a39C3w6G8IWcSqxc5RMYke9tLHDnL3213rOqlKWWndf1zKTnhldNfX1IeGxWws1tfbABYkAAbC99te1WnCMJpR7itKpKck5PifOFLaWMakcjUHNuWJ0v77flqKT+V+JvVeT8TlJS8RTlGxZrFF9nLa2gO+pF79KznU3c00r5HNtWTS1ujoWIuqYkEgagWB0A217VT3p9k43FPNXOsJHmZQyzp9UEm1/LqTp/o/pSO0ybs4iMLtJ3/P6LOPwwjjcku4ItYm+pP6G3XrtWsZ4mlodmz0sM9TnGW5eHby7pYFc2hFza4LDYf3rGpqbxviki1jYWaSNgPKtzm00v7z0sPv6WrSMkoSV9TknFuSfIh4Ql4nGlyWBPfTc2t371zUNPMmk7Znfh4jkLZQuraa6an7WtdNX5jpr/OaVZmIoBQCgFAKAUAoBQCgFAKAUAoBQCgM7jXsqNdXG2nx29fxqsjWlqzm9sUx6CLXvv069K2/R5k/8vMp4C/zWYjNqXABBFtLX2J9a0l/sRM/nR94NEeaGsB9CFOhBOxv7tfwqKjyt3kzf+O3eZPFcM0kkoWCNhmKl+RDnv1IZ8QpzDoxXsbEV5lSLk38P0Xq/Q8SrBylK0V42jf6yX2LniyIStACuZBzSWSPnOrLlWwUHQauC1jYgDS9ets7wp88uNj2aTsn5dxFw+MpHEpUqPnIy3Xlu62HnZC11Oa49wBtrWl7uT/8APiY7Q/iRf4cgOGlVVI8zrYZr3IG+pPXX0rOtfeJt8ERs7s/Mv4DBKqqxFmyBTq1gOwBNhWMptuxrObbaKGElUYaUpZbFrWJ9LHe47VFe/E1knvFc1uHteKMncopPxArNaGE1aTK+I4exJKystzfTbpfrvpUNF41ElmipisAyRv8ASO91IINzdjaxtffSr0laSLxqJyWR9x4+iw2muePcDTy67j0qKmvmRH5peZskUMDjlAKQtlvfYDQ97USSCsiPA4URplBJFydfU1aUru5acsTuWKqVFAKAUAoBQCgFAKAUAoBQCgFAKAUBjeIybR6i2a5BF77a+lr1SZvQ4kii+LbtyhfTQ67diNf610f8/Mj/AJeZShX/AAc17rq5017EWuNj+evWtH/sRMvnR1wa/NQkaiAAtaxOx736jQjTSoqaPxLT/wBfmZWMwoM0pEMTfSG5kigLX06vKGI7XG22lq8qUU5PLjyXqzw5005t4U8+Kj6u/wCcjrxNwhEljeNXTPzS7JHiZrMxRrZIJFCZjmJPUjY3uPboVXKLUu7jFc+LXA92lNtNPu5L7mhwThwaJCWkJSQsCYpYmO3ltOzOBpve3utVKlTDJq2q5p/bI568U5f0/sWMBh50U5dixJD6k363v2AHxPvrDaJOUk48jmSmtC1GcRfzCOxIva+g0vbW996wWPiWi6l87HyHhWWN0DDM5JLFe/Q669evWtaksZ1OreSfIvYePKqrpoANBYaDt0qqM27u5JQgUBS4nhWkyZbDKwbcg6e4difwqGrl4SUb3LtSUFAKAUAoBQCgFAKAUAoBQCgFAKAUAoBQCgPhFARmEXLAKHItmtr8epGg0qb8Cbu1uBBw7A8uPIbNqSdN7+lWnPE7lpyxO5YWBQcwVQdrgC/60FVuyuJ2seQxsdmnkCqY1dyxZISwy+3bMcx67kX6aWrjks2+HkebNWcpWyu+C8/xm9ifDmElYySYaB3bVmaNSTp1JFejHaKsVaMnbxPVjWmlZNlzAYCKFckMaRpe+VAALnc2FZznKbvJ3Kyk5O7ZZqpUUAoBQCgFAKAUAoBQCgFAKAUAoBQCgFAKAUAoBQCgFAKAUAoBQCgK/EQ/Kk5WkmVsm3tW030+/SqzvhdtSlTFgeHXgeYxeGLqMuFxHPGqzSJhSSdcudrnyC42F7DSuZptfK78/h+pwzg5aQeLm8P17vA9cK6z0T7QCgFAKAUAoBQCgFAKAUAoBQCgFAKAE0Bm4zj+Gi9uZL9gcx+5bmtY0aktEVckjy3FvlNw8dxGpY92Nh9wux/Cuyl7Nqz1MZ7TCJ47GfKdiGYlWKjsqqB/9gT95r0YeyYpZ+pzPbc8j9Hj8YR9Y3HuIP5V579mzvk0bLa48UTr4sg68wf7fyNUfs6t3FveoEq+J8Ofrke9W/Ks/ca/L7FveafMlTxBhz/FX4gj+oqvudfsk7+nzJl4xAf40f8AMB/WqvZq3ZfQtvqfNEi8ShO0sX86/nVXQqr9L6MneQ5okXFIdnT+YVV05rgycUeZ2JB3H31XCybo6vUEn2gFAKAUAoBQCgF6A5Mg7j76WBG2KQbug/3CpwvkRcibicI3liHvdfzqypzfBjEiF+PYUb4nDj3yp+dWVCq9IvoyMceZA/irBDfFYf8A5F/OrrZaz/Q+hV1YLiiu/jbADfFRfA3/AKCrLYdof6GRv6faRXk+ULh4/wDcKfcrn/8ANXXs/aX+gq9ppdoqS/Kdw8fXkb3Rn+9XXsvaXw+pV7XSXEqTfKxgx7KTt/tA/vWi9kV3rYq9splCf5X4/qYZz73A/tWsfY0+MkUe3Q4Iy8T8rsx9iCMe8kn+v9q3j7Gj+qRR7dyRkYv5S8c+zqg/0gf1teuiPsqgtczN7bN6GFjfEeJl/eTO3vJP9b10w2OjDSJlLaKj4mdJOze0zH3mt4wjHRGTlJ6sjqxUUB7vnN9pvvNfN7yfNn1G4pdldEOc32m+803k+bG4pdldEDM32m+81O8nzZO4pdldEOc32m+81G8nzZG4pdldEOc32m+803k+bG4pdldEfDM32m+803k+bJ3FLsrojnnN9pvvNTvJ82NxS7K6I+NiG+033mm8nzYWz0uyuiPjYuQbO/8AMfzpjlzJ3FLsroj4eIyjaWT+dvzqLk7mn2V0Ph4tP/nTf8jfnSyJ3UOSODxrE/8AyJ/+R/zphjyJ3cOSOH41if8A5E//ACP+dMEeRO7jyIJOLzneeb/kb86nCuRO7hyRXfiU3+bL/O351NiVShyXQqyY2Q7yP/Mfzq1y25p9ldCAzsd2Y/E1OOXMn3el2V0Rxa+9TvZ9p9SPdaHYXRHOQdhTfVO0+rJ91odhdEBGOw+6m/qdp9WR7rQ7C6I6yDsPupv6nafVj3Wh2F0QyDsKb6p2n1Y91odhdEMg7Cm+qdp9WPdaHYXRDIOwpvqnafVke60OwuiGQdhU76p2n1Y91odhdEMg7Co31TtPqx7rQ7C6IZB2FN9U7T6se60OwuiGQdhU76p2n1Y91odhdEMg7Co31TtPqx7rQ7C6IZB2FTvqnafVj3Wh2F0QyDsKjfVO0+rHutDsLohkHYU31TtPqx7rQ7C6IZB2FTvqnafVj3Wh2F0R/9k="/>
          <p:cNvSpPr>
            <a:spLocks noChangeAspect="1" noChangeArrowheads="1"/>
          </p:cNvSpPr>
          <p:nvPr/>
        </p:nvSpPr>
        <p:spPr bwMode="auto">
          <a:xfrm>
            <a:off x="307975" y="-1638300"/>
            <a:ext cx="5029200"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2" name="Picture 8" descr="https://encrypted-tbn1.gstatic.com/images?q=tbn:ANd9GcSsTgrYh0u_jP22bVoryQu6YmgKe-77qz-35c8GZ9WiUdQudWQI5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3609109"/>
            <a:ext cx="3883025" cy="27990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93706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normAutofit/>
          </a:bodyPr>
          <a:lstStyle/>
          <a:p>
            <a:pPr marL="914400" indent="-457200">
              <a:buNone/>
            </a:pPr>
            <a:r>
              <a:rPr lang="en-US" dirty="0" smtClean="0"/>
              <a:t>Competency-Based Learning or Personalized Learning. (2014). Retrieved from </a:t>
            </a:r>
            <a:r>
              <a:rPr lang="en-US" dirty="0" smtClean="0">
                <a:hlinkClick r:id="rId2"/>
              </a:rPr>
              <a:t>http://www.ed.gov/oii-news/competency-based-learning-or-personalized-learning</a:t>
            </a:r>
            <a:endParaRPr lang="en-US" dirty="0" smtClean="0"/>
          </a:p>
          <a:p>
            <a:pPr marL="914400" indent="-457200">
              <a:buNone/>
            </a:pPr>
            <a:endParaRPr lang="en-US" dirty="0"/>
          </a:p>
          <a:p>
            <a:pPr marL="914400" indent="-457200">
              <a:buNone/>
            </a:pPr>
            <a:r>
              <a:rPr lang="en-US" dirty="0" smtClean="0"/>
              <a:t> Personalized Learning Definition. (2014). Retrieved from </a:t>
            </a:r>
            <a:r>
              <a:rPr lang="en-US" dirty="0" smtClean="0">
                <a:hlinkClick r:id="rId3"/>
              </a:rPr>
              <a:t>http://edglossary.org/personalized-learning/</a:t>
            </a:r>
            <a:r>
              <a:rPr lang="en-US" dirty="0" smtClean="0"/>
              <a:t> </a:t>
            </a:r>
            <a:endParaRPr lang="en-US" dirty="0"/>
          </a:p>
        </p:txBody>
      </p:sp>
    </p:spTree>
    <p:extLst>
      <p:ext uri="{BB962C8B-B14F-4D97-AF65-F5344CB8AC3E}">
        <p14:creationId xmlns:p14="http://schemas.microsoft.com/office/powerpoint/2010/main" val="3703842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Personalized Learning?</a:t>
            </a:r>
            <a:endParaRPr lang="en-US" dirty="0"/>
          </a:p>
        </p:txBody>
      </p:sp>
      <p:sp>
        <p:nvSpPr>
          <p:cNvPr id="3" name="Content Placeholder 2"/>
          <p:cNvSpPr>
            <a:spLocks noGrp="1"/>
          </p:cNvSpPr>
          <p:nvPr>
            <p:ph idx="1"/>
          </p:nvPr>
        </p:nvSpPr>
        <p:spPr>
          <a:xfrm>
            <a:off x="457200" y="2028371"/>
            <a:ext cx="7620000" cy="4800600"/>
          </a:xfrm>
        </p:spPr>
        <p:txBody>
          <a:bodyPr>
            <a:normAutofit/>
          </a:bodyPr>
          <a:lstStyle/>
          <a:p>
            <a:r>
              <a:rPr lang="en-US" sz="2800" dirty="0" smtClean="0"/>
              <a:t>Also known as Competency-Based Strategies</a:t>
            </a:r>
          </a:p>
          <a:p>
            <a:pPr marL="0" indent="0">
              <a:buNone/>
            </a:pPr>
            <a:endParaRPr lang="en-US" sz="2800" dirty="0" smtClean="0"/>
          </a:p>
          <a:p>
            <a:r>
              <a:rPr lang="en-US" sz="2800" dirty="0" smtClean="0"/>
              <a:t>Provides flexibility in the way the credits can be earned, which provides students with personalized learning opportunities</a:t>
            </a:r>
          </a:p>
          <a:p>
            <a:endParaRPr lang="en-US" sz="2800" dirty="0"/>
          </a:p>
          <a:p>
            <a:r>
              <a:rPr lang="en-US" sz="2800" dirty="0" smtClean="0"/>
              <a:t>The content is relevant to each student and is tailored to each students needs. </a:t>
            </a:r>
          </a:p>
          <a:p>
            <a:endParaRPr lang="en-US" dirty="0" smtClean="0"/>
          </a:p>
        </p:txBody>
      </p:sp>
    </p:spTree>
    <p:extLst>
      <p:ext uri="{BB962C8B-B14F-4D97-AF65-F5344CB8AC3E}">
        <p14:creationId xmlns:p14="http://schemas.microsoft.com/office/powerpoint/2010/main" val="1376107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Personalized Learning? (etc.)</a:t>
            </a:r>
            <a:endParaRPr lang="en-US" dirty="0"/>
          </a:p>
        </p:txBody>
      </p:sp>
      <p:sp>
        <p:nvSpPr>
          <p:cNvPr id="3" name="Content Placeholder 2"/>
          <p:cNvSpPr>
            <a:spLocks noGrp="1"/>
          </p:cNvSpPr>
          <p:nvPr>
            <p:ph idx="1"/>
          </p:nvPr>
        </p:nvSpPr>
        <p:spPr>
          <a:xfrm>
            <a:off x="457200" y="1600200"/>
            <a:ext cx="7620000" cy="5257800"/>
          </a:xfrm>
        </p:spPr>
        <p:txBody>
          <a:bodyPr>
            <a:normAutofit lnSpcReduction="10000"/>
          </a:bodyPr>
          <a:lstStyle/>
          <a:p>
            <a:r>
              <a:rPr lang="en-US" sz="2800" dirty="0" smtClean="0"/>
              <a:t>Types of strategies used in Personalized Learning: </a:t>
            </a:r>
          </a:p>
          <a:p>
            <a:pPr lvl="1"/>
            <a:r>
              <a:rPr lang="en-US" sz="2800" dirty="0" smtClean="0"/>
              <a:t>online and blended learning</a:t>
            </a:r>
          </a:p>
          <a:p>
            <a:pPr lvl="1"/>
            <a:r>
              <a:rPr lang="en-US" sz="2800" dirty="0" smtClean="0"/>
              <a:t>dual enrollment </a:t>
            </a:r>
          </a:p>
          <a:p>
            <a:pPr lvl="1"/>
            <a:r>
              <a:rPr lang="en-US" sz="2800" dirty="0" smtClean="0"/>
              <a:t>early college high schools</a:t>
            </a:r>
          </a:p>
          <a:p>
            <a:pPr lvl="1"/>
            <a:r>
              <a:rPr lang="en-US" sz="2800" dirty="0" smtClean="0"/>
              <a:t> project-based and community-based learning</a:t>
            </a:r>
          </a:p>
          <a:p>
            <a:pPr lvl="1"/>
            <a:r>
              <a:rPr lang="en-US" sz="2800" dirty="0" smtClean="0"/>
              <a:t>credit recovery</a:t>
            </a:r>
          </a:p>
          <a:p>
            <a:pPr lvl="1"/>
            <a:endParaRPr lang="en-US" sz="2800" dirty="0" smtClean="0"/>
          </a:p>
          <a:p>
            <a:r>
              <a:rPr lang="en-US" sz="2800" dirty="0" smtClean="0"/>
              <a:t>It also leads to better student outcomes because the pace of learning is customized to each student.</a:t>
            </a:r>
          </a:p>
          <a:p>
            <a:endParaRPr lang="en-US" dirty="0"/>
          </a:p>
        </p:txBody>
      </p:sp>
      <p:pic>
        <p:nvPicPr>
          <p:cNvPr id="5122" name="Picture 2" descr="http://www.charteracademyfresno.org/student-info/personalized-learning/carousel/personalized-learning/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62600" y="2336989"/>
            <a:ext cx="2752725" cy="10348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39765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Personalized Learning</a:t>
            </a:r>
            <a:endParaRPr lang="en-US" dirty="0"/>
          </a:p>
        </p:txBody>
      </p:sp>
      <p:sp>
        <p:nvSpPr>
          <p:cNvPr id="3" name="Content Placeholder 2"/>
          <p:cNvSpPr>
            <a:spLocks noGrp="1"/>
          </p:cNvSpPr>
          <p:nvPr>
            <p:ph idx="1"/>
          </p:nvPr>
        </p:nvSpPr>
        <p:spPr/>
        <p:txBody>
          <a:bodyPr>
            <a:normAutofit/>
          </a:bodyPr>
          <a:lstStyle/>
          <a:p>
            <a:r>
              <a:rPr lang="en-US" sz="2400" dirty="0" smtClean="0"/>
              <a:t>Saves Time and Money</a:t>
            </a:r>
          </a:p>
          <a:p>
            <a:endParaRPr lang="en-US" sz="2400" dirty="0"/>
          </a:p>
          <a:p>
            <a:r>
              <a:rPr lang="en-US" sz="2400" dirty="0" smtClean="0"/>
              <a:t>Creates Multiple Pathways to Graduation</a:t>
            </a:r>
          </a:p>
          <a:p>
            <a:endParaRPr lang="en-US" sz="2400" dirty="0"/>
          </a:p>
          <a:p>
            <a:r>
              <a:rPr lang="en-US" sz="2400" dirty="0"/>
              <a:t>S</a:t>
            </a:r>
            <a:r>
              <a:rPr lang="en-US" sz="2400" dirty="0" smtClean="0"/>
              <a:t>upport new staffing patterns that utilize teacher skills and interests differently</a:t>
            </a:r>
          </a:p>
          <a:p>
            <a:endParaRPr lang="en-US" sz="2400" dirty="0"/>
          </a:p>
          <a:p>
            <a:r>
              <a:rPr lang="en-US" sz="2400" dirty="0" smtClean="0"/>
              <a:t>Make better use of Technology </a:t>
            </a:r>
          </a:p>
          <a:p>
            <a:endParaRPr lang="en-US" sz="2400" dirty="0"/>
          </a:p>
          <a:p>
            <a:r>
              <a:rPr lang="en-US" sz="2400" dirty="0" smtClean="0"/>
              <a:t>An opportunity to achieve greater efficiency and increase productivity</a:t>
            </a:r>
          </a:p>
          <a:p>
            <a:endParaRPr lang="en-US" dirty="0"/>
          </a:p>
        </p:txBody>
      </p:sp>
      <p:pic>
        <p:nvPicPr>
          <p:cNvPr id="6146" name="Picture 2" descr="C:\Users\Brandon\AppData\Local\Microsoft\Windows\Temporary Internet Files\Content.IE5\NC9AKOY4\MM900309825[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962891"/>
            <a:ext cx="1219200" cy="18373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21079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Has Personalized Learning Been Implemented Already?</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r>
              <a:rPr lang="en-US" sz="2400" dirty="0" smtClean="0"/>
              <a:t>State Efforts</a:t>
            </a:r>
          </a:p>
          <a:p>
            <a:pPr lvl="1"/>
            <a:r>
              <a:rPr lang="en-US" sz="2400" dirty="0" smtClean="0"/>
              <a:t>New Hampshire </a:t>
            </a:r>
          </a:p>
          <a:p>
            <a:pPr lvl="1"/>
            <a:r>
              <a:rPr lang="en-US" sz="2400" dirty="0" smtClean="0"/>
              <a:t>Michigan Seat Time Waver </a:t>
            </a:r>
          </a:p>
          <a:p>
            <a:pPr lvl="1"/>
            <a:r>
              <a:rPr lang="en-US" sz="2400" dirty="0" smtClean="0"/>
              <a:t>Ohio’s Credit Flexibility Plan</a:t>
            </a:r>
          </a:p>
          <a:p>
            <a:r>
              <a:rPr lang="en-US" sz="2400" dirty="0" smtClean="0"/>
              <a:t>District Efforts</a:t>
            </a:r>
          </a:p>
          <a:p>
            <a:pPr lvl="1"/>
            <a:r>
              <a:rPr lang="en-US" sz="2400" dirty="0" smtClean="0"/>
              <a:t>Chugach School District</a:t>
            </a:r>
          </a:p>
          <a:p>
            <a:pPr lvl="1"/>
            <a:r>
              <a:rPr lang="en-US" sz="2400" dirty="0" smtClean="0"/>
              <a:t>Adams County School District 50</a:t>
            </a:r>
          </a:p>
          <a:p>
            <a:pPr lvl="1"/>
            <a:r>
              <a:rPr lang="en-US" sz="2400" dirty="0" smtClean="0"/>
              <a:t>Big Picture Learning School </a:t>
            </a:r>
          </a:p>
          <a:p>
            <a:r>
              <a:rPr lang="en-US" sz="2400" dirty="0" smtClean="0"/>
              <a:t>Alternative/Credit Recovery Schools</a:t>
            </a:r>
          </a:p>
          <a:p>
            <a:pPr lvl="1"/>
            <a:r>
              <a:rPr lang="en-US" sz="2400" dirty="0" smtClean="0"/>
              <a:t>Diploma Plus</a:t>
            </a:r>
          </a:p>
          <a:p>
            <a:pPr lvl="1"/>
            <a:r>
              <a:rPr lang="en-US" sz="2400" dirty="0" smtClean="0"/>
              <a:t>Communities in Schools’ Performance Learning Centers</a:t>
            </a:r>
            <a:endParaRPr lang="en-US" sz="2400" dirty="0"/>
          </a:p>
        </p:txBody>
      </p:sp>
      <p:pic>
        <p:nvPicPr>
          <p:cNvPr id="2050" name="Picture 2" descr="http://www.d11.org/LRS/PersonalizedLearning/PL%20Pictures/PL%20Model%20Verb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62600" y="1600200"/>
            <a:ext cx="2667000" cy="2626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44772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My Opinion of Personalized Learning</a:t>
            </a:r>
            <a:endParaRPr lang="en-US" dirty="0"/>
          </a:p>
        </p:txBody>
      </p:sp>
      <p:sp>
        <p:nvSpPr>
          <p:cNvPr id="3" name="Content Placeholder 2"/>
          <p:cNvSpPr>
            <a:spLocks noGrp="1"/>
          </p:cNvSpPr>
          <p:nvPr>
            <p:ph idx="1"/>
          </p:nvPr>
        </p:nvSpPr>
        <p:spPr>
          <a:xfrm>
            <a:off x="457200" y="1600200"/>
            <a:ext cx="8229600" cy="4724400"/>
          </a:xfrm>
        </p:spPr>
        <p:txBody>
          <a:bodyPr>
            <a:noAutofit/>
          </a:bodyPr>
          <a:lstStyle/>
          <a:p>
            <a:r>
              <a:rPr lang="en-US" sz="2800" dirty="0" smtClean="0"/>
              <a:t>Students can benefit from more one-on-one instruction to enrich their educational experiences</a:t>
            </a:r>
          </a:p>
          <a:p>
            <a:endParaRPr lang="en-US" sz="2800" dirty="0"/>
          </a:p>
          <a:p>
            <a:r>
              <a:rPr lang="en-US" sz="2800" dirty="0" smtClean="0"/>
              <a:t>May not be for all students who are not self motivated</a:t>
            </a:r>
          </a:p>
          <a:p>
            <a:endParaRPr lang="en-US" sz="2800" dirty="0"/>
          </a:p>
          <a:p>
            <a:r>
              <a:rPr lang="en-US" sz="2800" dirty="0" smtClean="0"/>
              <a:t>Help to fill the graduation and achievement gap</a:t>
            </a:r>
          </a:p>
          <a:p>
            <a:endParaRPr lang="en-US" sz="2800" dirty="0"/>
          </a:p>
          <a:p>
            <a:r>
              <a:rPr lang="en-US" sz="2800" dirty="0" smtClean="0"/>
              <a:t>Meets the needs of all students and all learning styles</a:t>
            </a:r>
            <a:endParaRPr lang="en-US" sz="2800" dirty="0"/>
          </a:p>
        </p:txBody>
      </p:sp>
      <p:pic>
        <p:nvPicPr>
          <p:cNvPr id="4098" name="Picture 2" descr="http://www.edutainmentmedia.com/assets/home_page_20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914400"/>
            <a:ext cx="4263571" cy="722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66243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Which Students Should Be A Part of Personalized Learning? </a:t>
            </a:r>
            <a:endParaRPr lang="en-US" dirty="0"/>
          </a:p>
        </p:txBody>
      </p:sp>
      <p:sp>
        <p:nvSpPr>
          <p:cNvPr id="3" name="Content Placeholder 2"/>
          <p:cNvSpPr>
            <a:spLocks noGrp="1"/>
          </p:cNvSpPr>
          <p:nvPr>
            <p:ph idx="1"/>
          </p:nvPr>
        </p:nvSpPr>
        <p:spPr/>
        <p:txBody>
          <a:bodyPr>
            <a:noAutofit/>
          </a:bodyPr>
          <a:lstStyle/>
          <a:p>
            <a:r>
              <a:rPr lang="en-US" sz="2400" dirty="0" smtClean="0"/>
              <a:t>Self-Motivated </a:t>
            </a:r>
            <a:r>
              <a:rPr lang="en-US" sz="2400" dirty="0" smtClean="0"/>
              <a:t>Students</a:t>
            </a:r>
            <a:endParaRPr lang="en-US" sz="2400" dirty="0"/>
          </a:p>
          <a:p>
            <a:r>
              <a:rPr lang="en-US" sz="2400" dirty="0" smtClean="0"/>
              <a:t>Students needing a to fulfill credits to graduate due to </a:t>
            </a:r>
            <a:r>
              <a:rPr lang="en-US" sz="2400" dirty="0" smtClean="0"/>
              <a:t>failures</a:t>
            </a:r>
            <a:endParaRPr lang="en-US" sz="2400" dirty="0"/>
          </a:p>
          <a:p>
            <a:r>
              <a:rPr lang="en-US" sz="2400" dirty="0" smtClean="0"/>
              <a:t>Students who do better working one-one-one rather than in a typical group/classroom </a:t>
            </a:r>
            <a:r>
              <a:rPr lang="en-US" sz="2400" dirty="0" smtClean="0"/>
              <a:t>environment</a:t>
            </a:r>
            <a:endParaRPr lang="en-US" sz="2400" dirty="0"/>
          </a:p>
          <a:p>
            <a:r>
              <a:rPr lang="en-US" sz="2400" dirty="0" smtClean="0"/>
              <a:t>Students who want to excel and work ahead their designated courses of study </a:t>
            </a:r>
            <a:endParaRPr lang="en-US" sz="2400" dirty="0"/>
          </a:p>
        </p:txBody>
      </p:sp>
      <p:pic>
        <p:nvPicPr>
          <p:cNvPr id="7170" name="Picture 2" descr="http://ade-ple.wikispaces.com/file/view/PLE_wordle2.png/80957883/657x256/PLE_wordle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4648200"/>
            <a:ext cx="8290560"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3586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Personalized Learning Impact me? </a:t>
            </a:r>
            <a:endParaRPr lang="en-US" dirty="0"/>
          </a:p>
        </p:txBody>
      </p:sp>
      <p:sp>
        <p:nvSpPr>
          <p:cNvPr id="3" name="Content Placeholder 2"/>
          <p:cNvSpPr>
            <a:spLocks noGrp="1"/>
          </p:cNvSpPr>
          <p:nvPr>
            <p:ph idx="1"/>
          </p:nvPr>
        </p:nvSpPr>
        <p:spPr>
          <a:xfrm>
            <a:off x="457200" y="1600200"/>
            <a:ext cx="7620000" cy="4800600"/>
          </a:xfrm>
        </p:spPr>
        <p:txBody>
          <a:bodyPr>
            <a:normAutofit/>
          </a:bodyPr>
          <a:lstStyle/>
          <a:p>
            <a:r>
              <a:rPr lang="en-US" sz="3200" dirty="0" smtClean="0"/>
              <a:t>Easier to meet the needs of students working with students on more of a one-to-one </a:t>
            </a:r>
            <a:r>
              <a:rPr lang="en-US" sz="3200" dirty="0" smtClean="0"/>
              <a:t>basis</a:t>
            </a:r>
            <a:endParaRPr lang="en-US" sz="3200" dirty="0" smtClean="0"/>
          </a:p>
          <a:p>
            <a:r>
              <a:rPr lang="en-US" sz="3200" dirty="0" smtClean="0"/>
              <a:t>Make use of more technology </a:t>
            </a:r>
          </a:p>
          <a:p>
            <a:r>
              <a:rPr lang="en-US" sz="3200" dirty="0" smtClean="0"/>
              <a:t>Easier to keep student interested in school work </a:t>
            </a:r>
            <a:endParaRPr lang="en-US" sz="3200" dirty="0"/>
          </a:p>
        </p:txBody>
      </p:sp>
      <p:pic>
        <p:nvPicPr>
          <p:cNvPr id="3074" name="Picture 2" descr="http://connectededucators.org/wp-content/timthumb.php?src=http://connectededucators.org/wp-content/uploads/2012/07/personalized-learning-slide-.jpg&amp;w=400&amp;h=280&amp;zc=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4351020"/>
            <a:ext cx="3581400" cy="25069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8189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My Role in a Personalized Learning Format…</a:t>
            </a:r>
            <a:endParaRPr lang="en-US" dirty="0"/>
          </a:p>
        </p:txBody>
      </p:sp>
      <p:sp>
        <p:nvSpPr>
          <p:cNvPr id="3" name="Content Placeholder 2"/>
          <p:cNvSpPr>
            <a:spLocks noGrp="1"/>
          </p:cNvSpPr>
          <p:nvPr>
            <p:ph idx="1"/>
          </p:nvPr>
        </p:nvSpPr>
        <p:spPr/>
        <p:txBody>
          <a:bodyPr>
            <a:noAutofit/>
          </a:bodyPr>
          <a:lstStyle/>
          <a:p>
            <a:r>
              <a:rPr lang="en-US" sz="2400" dirty="0" smtClean="0"/>
              <a:t>Lecturer/Instructor</a:t>
            </a:r>
          </a:p>
          <a:p>
            <a:endParaRPr lang="en-US" sz="2400" dirty="0" smtClean="0"/>
          </a:p>
          <a:p>
            <a:r>
              <a:rPr lang="en-US" sz="2400" dirty="0" smtClean="0"/>
              <a:t>Motivator</a:t>
            </a:r>
          </a:p>
          <a:p>
            <a:endParaRPr lang="en-US" sz="2400" dirty="0" smtClean="0"/>
          </a:p>
          <a:p>
            <a:r>
              <a:rPr lang="en-US" sz="2400" dirty="0" smtClean="0"/>
              <a:t>Coach/Mentor</a:t>
            </a:r>
          </a:p>
          <a:p>
            <a:endParaRPr lang="en-US" sz="2400" dirty="0" smtClean="0"/>
          </a:p>
          <a:p>
            <a:r>
              <a:rPr lang="en-US" sz="2400" dirty="0" smtClean="0"/>
              <a:t>Instructional Designer</a:t>
            </a:r>
          </a:p>
          <a:p>
            <a:endParaRPr lang="en-US" sz="2400" dirty="0" smtClean="0"/>
          </a:p>
          <a:p>
            <a:r>
              <a:rPr lang="en-US" sz="2400" dirty="0" smtClean="0"/>
              <a:t>Goal Setter</a:t>
            </a:r>
          </a:p>
          <a:p>
            <a:endParaRPr lang="en-US" sz="2400" dirty="0" smtClean="0"/>
          </a:p>
          <a:p>
            <a:r>
              <a:rPr lang="en-US" sz="2400" dirty="0" smtClean="0"/>
              <a:t>Evaluator </a:t>
            </a:r>
            <a:endParaRPr lang="en-US" sz="2400" dirty="0"/>
          </a:p>
        </p:txBody>
      </p:sp>
      <p:pic>
        <p:nvPicPr>
          <p:cNvPr id="8194" name="Picture 2" descr="https://encrypted-tbn0.gstatic.com/images?q=tbn:ANd9GcSlfyW2BwKC_r6jUdpSkgFm1cw8XEkDjk44jK4kWNUGyUMKtH7Pc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2310410"/>
            <a:ext cx="3867150" cy="25759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33297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49</TotalTime>
  <Words>845</Words>
  <Application>Microsoft Office PowerPoint</Application>
  <PresentationFormat>On-screen Show (4:3)</PresentationFormat>
  <Paragraphs>90</Paragraphs>
  <Slides>10</Slides>
  <Notes>7</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Adjacency</vt:lpstr>
      <vt:lpstr>Personalized Learning </vt:lpstr>
      <vt:lpstr>What is Personalized Learning?</vt:lpstr>
      <vt:lpstr>What is Personalized Learning? (etc.)</vt:lpstr>
      <vt:lpstr>Benefits of Personalized Learning</vt:lpstr>
      <vt:lpstr>Where Has Personalized Learning Been Implemented Already?</vt:lpstr>
      <vt:lpstr>My Opinion of Personalized Learning</vt:lpstr>
      <vt:lpstr>Which Students Should Be A Part of Personalized Learning? </vt:lpstr>
      <vt:lpstr>How Does Personalized Learning Impact me? </vt:lpstr>
      <vt:lpstr>My Role in a Personalized Learning Format…</vt:lpstr>
      <vt:lpstr>References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Personalized Learning</dc:title>
  <dc:creator>Brandon</dc:creator>
  <cp:lastModifiedBy>Brandon</cp:lastModifiedBy>
  <cp:revision>5</cp:revision>
  <dcterms:created xsi:type="dcterms:W3CDTF">2014-06-03T03:47:34Z</dcterms:created>
  <dcterms:modified xsi:type="dcterms:W3CDTF">2014-06-03T04:37:43Z</dcterms:modified>
</cp:coreProperties>
</file>